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518" r:id="rId3"/>
    <p:sldId id="589" r:id="rId4"/>
    <p:sldId id="257" r:id="rId5"/>
    <p:sldId id="588" r:id="rId6"/>
    <p:sldId id="591" r:id="rId7"/>
    <p:sldId id="595" r:id="rId8"/>
    <p:sldId id="642" r:id="rId9"/>
    <p:sldId id="555" r:id="rId10"/>
    <p:sldId id="556" r:id="rId11"/>
    <p:sldId id="646" r:id="rId12"/>
    <p:sldId id="645" r:id="rId13"/>
    <p:sldId id="351" r:id="rId14"/>
    <p:sldId id="359" r:id="rId15"/>
    <p:sldId id="360" r:id="rId16"/>
    <p:sldId id="361" r:id="rId17"/>
    <p:sldId id="362" r:id="rId18"/>
    <p:sldId id="363" r:id="rId19"/>
    <p:sldId id="649" r:id="rId20"/>
    <p:sldId id="651" r:id="rId21"/>
    <p:sldId id="809" r:id="rId22"/>
    <p:sldId id="798" r:id="rId23"/>
    <p:sldId id="799" r:id="rId24"/>
    <p:sldId id="800" r:id="rId25"/>
    <p:sldId id="801" r:id="rId26"/>
    <p:sldId id="802" r:id="rId27"/>
    <p:sldId id="803" r:id="rId28"/>
    <p:sldId id="804" r:id="rId29"/>
    <p:sldId id="805" r:id="rId30"/>
    <p:sldId id="806" r:id="rId31"/>
    <p:sldId id="807" r:id="rId32"/>
    <p:sldId id="808" r:id="rId33"/>
    <p:sldId id="724" r:id="rId34"/>
    <p:sldId id="725" r:id="rId35"/>
    <p:sldId id="726" r:id="rId36"/>
    <p:sldId id="727" r:id="rId37"/>
    <p:sldId id="728" r:id="rId38"/>
    <p:sldId id="729" r:id="rId39"/>
    <p:sldId id="730" r:id="rId40"/>
    <p:sldId id="731" r:id="rId41"/>
    <p:sldId id="732" r:id="rId42"/>
    <p:sldId id="733" r:id="rId43"/>
    <p:sldId id="734" r:id="rId44"/>
    <p:sldId id="735" r:id="rId45"/>
    <p:sldId id="736" r:id="rId46"/>
    <p:sldId id="737" r:id="rId47"/>
    <p:sldId id="738" r:id="rId48"/>
    <p:sldId id="750" r:id="rId49"/>
    <p:sldId id="762" r:id="rId50"/>
    <p:sldId id="786" r:id="rId51"/>
    <p:sldId id="764" r:id="rId52"/>
    <p:sldId id="765" r:id="rId53"/>
    <p:sldId id="810" r:id="rId54"/>
    <p:sldId id="766" r:id="rId55"/>
    <p:sldId id="767" r:id="rId56"/>
    <p:sldId id="768" r:id="rId57"/>
    <p:sldId id="769" r:id="rId58"/>
    <p:sldId id="770" r:id="rId59"/>
    <p:sldId id="771" r:id="rId60"/>
    <p:sldId id="772" r:id="rId61"/>
    <p:sldId id="773" r:id="rId62"/>
    <p:sldId id="788" r:id="rId63"/>
    <p:sldId id="758" r:id="rId64"/>
    <p:sldId id="759" r:id="rId65"/>
    <p:sldId id="760" r:id="rId6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使用者" initials="Offic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3"/>
    <p:restoredTop sz="68956"/>
  </p:normalViewPr>
  <p:slideViewPr>
    <p:cSldViewPr snapToGrid="0" snapToObjects="1">
      <p:cViewPr varScale="1">
        <p:scale>
          <a:sx n="81" d="100"/>
          <a:sy n="81" d="100"/>
        </p:scale>
        <p:origin x="1696" y="176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0F9B8-0D1C-A54A-AEC3-DEE1BC5980F9}" type="datetimeFigureOut">
              <a:rPr kumimoji="1" lang="zh-TW" altLang="en-US" smtClean="0"/>
              <a:t>2020/1/31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231E1-39E9-8949-9548-4DEDC12D49C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998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baseline="0" dirty="0"/>
              <a:t>本單元要探討的是物聯網通訊協定的資安議題。</a:t>
            </a:r>
            <a:endParaRPr kumimoji="1" lang="en-US" altLang="zh-TW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9051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其中有些已有內建資安防護機制。</a:t>
            </a:r>
            <a:endParaRPr lang="en-US" altLang="zh-CN" dirty="0"/>
          </a:p>
          <a:p>
            <a:r>
              <a:rPr lang="zh-CN" altLang="en-US" dirty="0"/>
              <a:t>例如說</a:t>
            </a:r>
            <a:r>
              <a:rPr lang="en-US" altLang="zh-CN" dirty="0"/>
              <a:t>DTLS</a:t>
            </a:r>
            <a:r>
              <a:rPr lang="zh-CN" altLang="en-US" dirty="0"/>
              <a:t>，是</a:t>
            </a:r>
            <a:r>
              <a:rPr lang="en-US" altLang="zh-CN" dirty="0"/>
              <a:t>datagram transport layer security</a:t>
            </a:r>
            <a:r>
              <a:rPr lang="zh-CN" altLang="en-US" dirty="0"/>
              <a:t>。</a:t>
            </a:r>
            <a:r>
              <a:rPr lang="en-US" altLang="zh-CN" dirty="0"/>
              <a:t>TLS</a:t>
            </a:r>
            <a:r>
              <a:rPr lang="zh-CN" altLang="en-US" dirty="0"/>
              <a:t>是現今網際網路預設的</a:t>
            </a:r>
            <a:r>
              <a:rPr lang="en-US" altLang="zh-CN" dirty="0"/>
              <a:t>end-to-end</a:t>
            </a:r>
            <a:r>
              <a:rPr lang="zh-TW" altLang="en-US" dirty="0"/>
              <a:t> </a:t>
            </a:r>
            <a:r>
              <a:rPr lang="en-US" altLang="zh-TW" dirty="0"/>
              <a:t>security protocol</a:t>
            </a:r>
            <a:r>
              <a:rPr lang="zh-TW" altLang="en-US" dirty="0"/>
              <a:t>，可以提供加密、完整性保護、以及認證。</a:t>
            </a:r>
            <a:r>
              <a:rPr lang="en-US" altLang="zh-TW" dirty="0"/>
              <a:t>DTLS</a:t>
            </a:r>
            <a:r>
              <a:rPr lang="zh-CN" altLang="en-US" dirty="0"/>
              <a:t>是能跑在</a:t>
            </a:r>
            <a:r>
              <a:rPr lang="en-US" altLang="zh-CN" dirty="0"/>
              <a:t>UDP</a:t>
            </a:r>
            <a:r>
              <a:rPr lang="zh-CN" altLang="en-US" dirty="0"/>
              <a:t>上的</a:t>
            </a:r>
            <a:r>
              <a:rPr lang="en-US" altLang="zh-CN" dirty="0"/>
              <a:t>TLS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3279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當然不只是有</a:t>
            </a:r>
            <a:r>
              <a:rPr lang="en-US" altLang="zh-TW" dirty="0"/>
              <a:t>IETF</a:t>
            </a:r>
            <a:r>
              <a:rPr lang="zh-TW" altLang="en-US" dirty="0"/>
              <a:t>提出的這個</a:t>
            </a:r>
            <a:r>
              <a:rPr lang="en-US" altLang="zh-TW" dirty="0"/>
              <a:t>standard</a:t>
            </a:r>
            <a:r>
              <a:rPr lang="zh-TW" altLang="en-US" dirty="0"/>
              <a:t>，其他比較成熟的</a:t>
            </a:r>
            <a:r>
              <a:rPr lang="en-US" altLang="zh-TW" dirty="0"/>
              <a:t>standards</a:t>
            </a:r>
            <a:r>
              <a:rPr lang="zh-TW" altLang="en-US" dirty="0"/>
              <a:t>還有</a:t>
            </a:r>
            <a:r>
              <a:rPr lang="en-US" altLang="zh-TW" dirty="0"/>
              <a:t> Bluetooth,</a:t>
            </a:r>
            <a:r>
              <a:rPr lang="en-US" altLang="zh-TW" baseline="0" dirty="0"/>
              <a:t> ZigBee, </a:t>
            </a:r>
            <a:r>
              <a:rPr lang="zh-TW" altLang="en-US" baseline="0" dirty="0"/>
              <a:t>以及目前我們很常使用的</a:t>
            </a:r>
            <a:r>
              <a:rPr lang="en-US" altLang="zh-TW" baseline="0" dirty="0" err="1"/>
              <a:t>WiFi</a:t>
            </a:r>
            <a:r>
              <a:rPr lang="zh-TW" altLang="en-US" baseline="0" dirty="0"/>
              <a:t>和</a:t>
            </a:r>
            <a:r>
              <a:rPr lang="en-US" altLang="zh-TW" baseline="0" dirty="0"/>
              <a:t>Cellular</a:t>
            </a:r>
            <a:r>
              <a:rPr lang="zh-TW" altLang="en-US" baseline="0" dirty="0"/>
              <a:t>。這張圖讓同學們參考各個</a:t>
            </a:r>
            <a:r>
              <a:rPr lang="en-US" altLang="zh-TW" baseline="0" dirty="0"/>
              <a:t>standards</a:t>
            </a:r>
            <a:r>
              <a:rPr lang="zh-TW" altLang="en-US" baseline="0" dirty="0"/>
              <a:t>彼此的對應關係。</a:t>
            </a:r>
            <a:endParaRPr lang="en-US" altLang="zh-TW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80761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這個段落的最後，我想拋出個問題讓大家思考。剛剛我們提到一些，為了能力資源較弱的物聯網裝置而設計的網路協定，然而未來這些物聯網裝置是否會變得足夠</a:t>
            </a:r>
            <a:r>
              <a:rPr kumimoji="1" lang="en-US" altLang="zh-CN" dirty="0"/>
              <a:t>powerful</a:t>
            </a:r>
            <a:r>
              <a:rPr kumimoji="1" lang="zh-CN" altLang="en-US" dirty="0"/>
              <a:t>，而能直接套用和</a:t>
            </a:r>
            <a:r>
              <a:rPr kumimoji="1" lang="en-US" altLang="zh-CN" dirty="0"/>
              <a:t>IT</a:t>
            </a:r>
            <a:r>
              <a:rPr kumimoji="1" lang="zh-CN" altLang="en-US" dirty="0"/>
              <a:t>設備相同的</a:t>
            </a:r>
            <a:r>
              <a:rPr kumimoji="1" lang="en-US" altLang="zh-CN" dirty="0"/>
              <a:t>full IP protocol stack</a:t>
            </a:r>
            <a:r>
              <a:rPr kumimoji="1" lang="zh-CN" altLang="en-US" dirty="0"/>
              <a:t>呢？</a:t>
            </a:r>
            <a:endParaRPr kumimoji="1" lang="en-US" altLang="zh-CN" dirty="0"/>
          </a:p>
          <a:p>
            <a:r>
              <a:rPr kumimoji="1" lang="zh-CN" altLang="en-US" dirty="0"/>
              <a:t>我們目前不知道，但是或許行動裝置的歷史演進可做為一個有趣的參照。</a:t>
            </a:r>
            <a:endParaRPr kumimoji="1" lang="en-US" altLang="zh-CN" dirty="0"/>
          </a:p>
          <a:p>
            <a:r>
              <a:rPr kumimoji="1" lang="zh-CN" altLang="en-US" dirty="0"/>
              <a:t>大概</a:t>
            </a:r>
            <a:r>
              <a:rPr kumimoji="1" lang="en-US" altLang="zh-CN" dirty="0"/>
              <a:t>2000</a:t>
            </a:r>
            <a:r>
              <a:rPr kumimoji="1" lang="zh-CN" altLang="en-US" dirty="0"/>
              <a:t>年左右時，</a:t>
            </a:r>
            <a:r>
              <a:rPr kumimoji="1" lang="en-US" altLang="zh-CN" dirty="0"/>
              <a:t>PDA</a:t>
            </a:r>
            <a:r>
              <a:rPr kumimoji="1" lang="zh-CN" altLang="en-US" dirty="0"/>
              <a:t>個人數位助理剛推出，是個很潮的裝置，當年的</a:t>
            </a:r>
            <a:r>
              <a:rPr kumimoji="1" lang="en-US" altLang="zh-CN" dirty="0"/>
              <a:t>Nokia</a:t>
            </a:r>
            <a:r>
              <a:rPr kumimoji="1" lang="zh-CN" altLang="en-US" dirty="0"/>
              <a:t>手機還是市場霸主，而且有些也支援瀏覽網路功能。但因為早期的行動裝置能力有限，因此出現了</a:t>
            </a:r>
            <a:r>
              <a:rPr kumimoji="1" lang="en-US" altLang="zh-CN" dirty="0"/>
              <a:t>WAP</a:t>
            </a:r>
            <a:r>
              <a:rPr kumimoji="1" lang="zh-CN" altLang="en-US" dirty="0"/>
              <a:t>（</a:t>
            </a:r>
            <a:r>
              <a:rPr kumimoji="1" lang="en-US" altLang="zh-CN" dirty="0"/>
              <a:t>wireless application protocol</a:t>
            </a:r>
            <a:r>
              <a:rPr kumimoji="1" lang="zh-CN" altLang="en-US" dirty="0"/>
              <a:t>），簡化版的網頁瀏覽協定。然而到了</a:t>
            </a:r>
            <a:r>
              <a:rPr kumimoji="1" lang="en-US" altLang="zh-CN" dirty="0"/>
              <a:t>2010</a:t>
            </a:r>
            <a:r>
              <a:rPr kumimoji="1" lang="zh-CN" altLang="en-US" dirty="0"/>
              <a:t>年左右，行動裝置的能力突飛猛進，像是現在的智慧手機和電腦的能力不相上下，因此就再也不需要使用特製的</a:t>
            </a:r>
            <a:r>
              <a:rPr kumimoji="1" lang="en-US" altLang="zh-CN" dirty="0"/>
              <a:t>WAP</a:t>
            </a:r>
            <a:r>
              <a:rPr kumimoji="1" lang="zh-CN" altLang="en-US" dirty="0"/>
              <a:t>協定了。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50920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接下來我們會簡單介紹五種常見的針對網路層的攻擊。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19650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包含了竊聽、竄改、中間人攻擊、重送、阻斷服務。</a:t>
            </a:r>
            <a:endParaRPr kumimoji="1" lang="en-US" altLang="zh-CN" dirty="0"/>
          </a:p>
          <a:p>
            <a:r>
              <a:rPr kumimoji="1" lang="zh-CN" altLang="en-US" dirty="0"/>
              <a:t>這些攻擊通常在無線的環境比在有線網路的環境更容易做到。</a:t>
            </a:r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80187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第一個是竊聽。當通訊內容未加密，就可以偷聽到</a:t>
            </a:r>
            <a:r>
              <a:rPr kumimoji="1" lang="en-US" altLang="zh-CN" dirty="0"/>
              <a:t>Alice</a:t>
            </a:r>
            <a:r>
              <a:rPr kumimoji="1" lang="zh-CN" altLang="en-US" dirty="0"/>
              <a:t>和</a:t>
            </a:r>
            <a:r>
              <a:rPr kumimoji="1" lang="en-US" altLang="zh-CN" dirty="0"/>
              <a:t>Bob</a:t>
            </a:r>
            <a:r>
              <a:rPr kumimoji="1" lang="zh-CN" altLang="en-US" dirty="0"/>
              <a:t>對話的內容，</a:t>
            </a:r>
            <a:r>
              <a:rPr kumimoji="1" lang="zh-TW" altLang="en-US" dirty="0"/>
              <a:t>例如說可能是重要的機敏資訊像是 </a:t>
            </a:r>
            <a:r>
              <a:rPr kumimoji="1" lang="en-US" altLang="zh-TW" dirty="0"/>
              <a:t>password</a:t>
            </a:r>
            <a:r>
              <a:rPr kumimoji="1" lang="zh-TW" altLang="en-US" dirty="0"/>
              <a:t>、</a:t>
            </a:r>
            <a:r>
              <a:rPr kumimoji="1" lang="en-US" altLang="zh-TW" dirty="0"/>
              <a:t>key</a:t>
            </a:r>
            <a:r>
              <a:rPr kumimoji="1" lang="zh-TW" altLang="en-US" dirty="0"/>
              <a:t>、健康狀況。</a:t>
            </a:r>
            <a:endParaRPr kumimoji="1" lang="en-US" altLang="zh-TW" dirty="0"/>
          </a:p>
          <a:p>
            <a:r>
              <a:rPr kumimoji="1" lang="zh-TW" altLang="en-US" dirty="0"/>
              <a:t>特別是在無線通訊網路的環境裡，</a:t>
            </a:r>
            <a:r>
              <a:rPr kumimoji="1" lang="zh-CN" altLang="en-US" dirty="0"/>
              <a:t>只要攻擊者在通訊範圍內，就有可能有被竊聽的風險。</a:t>
            </a:r>
            <a:endParaRPr kumimoji="1"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12317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第二個常見的攻擊是竄改。例如，攻擊者竄改物聯網裝置的指令，</a:t>
            </a:r>
            <a:r>
              <a:rPr kumimoji="1" lang="zh-TW" altLang="en-US" dirty="0"/>
              <a:t>例如調高房間溫度。</a:t>
            </a:r>
            <a:endParaRPr kumimoji="1"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或是竄改</a:t>
            </a:r>
            <a:r>
              <a:rPr kumimoji="1" lang="zh-CN" altLang="en-US" dirty="0"/>
              <a:t>物聯網裝置更新下載的內容，使得裝置安裝惡意軟體。</a:t>
            </a:r>
            <a:endParaRPr kumimoji="1"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07765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第三種是中間人攻擊。也就是攻擊者對</a:t>
            </a:r>
            <a:r>
              <a:rPr kumimoji="1" lang="en-US" altLang="zh-CN" dirty="0"/>
              <a:t>Alice</a:t>
            </a:r>
            <a:r>
              <a:rPr kumimoji="1" lang="zh-CN" altLang="en-US" dirty="0"/>
              <a:t>假扮是</a:t>
            </a:r>
            <a:r>
              <a:rPr kumimoji="1" lang="en-US" altLang="zh-CN" dirty="0"/>
              <a:t>Bob</a:t>
            </a:r>
            <a:r>
              <a:rPr kumimoji="1" lang="zh-CN" altLang="en-US" dirty="0"/>
              <a:t>，對</a:t>
            </a:r>
            <a:r>
              <a:rPr kumimoji="1" lang="en-US" altLang="zh-CN" dirty="0"/>
              <a:t>Bob</a:t>
            </a:r>
            <a:r>
              <a:rPr kumimoji="1" lang="zh-CN" altLang="en-US" dirty="0"/>
              <a:t>假扮是</a:t>
            </a:r>
            <a:r>
              <a:rPr kumimoji="1" lang="en-US" altLang="zh-CN" dirty="0"/>
              <a:t>Alice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r>
              <a:rPr kumimoji="1" lang="zh-CN" altLang="en-US" dirty="0"/>
              <a:t>因為</a:t>
            </a:r>
            <a:r>
              <a:rPr kumimoji="1" lang="en-US" altLang="zh-CN" dirty="0"/>
              <a:t>Alice</a:t>
            </a:r>
            <a:r>
              <a:rPr kumimoji="1" lang="zh-CN" altLang="en-US" dirty="0"/>
              <a:t>和</a:t>
            </a:r>
            <a:r>
              <a:rPr kumimoji="1" lang="en-US" altLang="zh-CN" dirty="0"/>
              <a:t>Bob</a:t>
            </a:r>
            <a:r>
              <a:rPr kumimoji="1" lang="zh-CN" altLang="en-US" dirty="0"/>
              <a:t>彼此信任，一但</a:t>
            </a:r>
            <a:r>
              <a:rPr kumimoji="1" lang="en-US" altLang="zh-CN" dirty="0"/>
              <a:t>Alice</a:t>
            </a:r>
            <a:r>
              <a:rPr kumimoji="1" lang="zh-CN" altLang="en-US" dirty="0"/>
              <a:t>和</a:t>
            </a:r>
            <a:r>
              <a:rPr kumimoji="1" lang="en-US" altLang="zh-CN" dirty="0"/>
              <a:t>Bob</a:t>
            </a:r>
            <a:r>
              <a:rPr kumimoji="1" lang="zh-CN" altLang="en-US" dirty="0"/>
              <a:t>相信了他們對話的對象是彼此，但其實不是，攻擊者就可以做進一步的攻擊。例如說當</a:t>
            </a:r>
            <a:r>
              <a:rPr kumimoji="1" lang="en-US" altLang="zh-CN" dirty="0"/>
              <a:t>Alice</a:t>
            </a:r>
            <a:r>
              <a:rPr kumimoji="1" lang="zh-CN" altLang="en-US" dirty="0"/>
              <a:t>和</a:t>
            </a:r>
            <a:r>
              <a:rPr kumimoji="1" lang="en-US" altLang="zh-CN" dirty="0"/>
              <a:t>Bob</a:t>
            </a:r>
            <a:r>
              <a:rPr kumimoji="1" lang="zh-CN" altLang="en-US" dirty="0"/>
              <a:t>想要建立一把共同的金鑰，用來加密通訊內容時，攻擊者對建立金鑰的過程作中間人攻擊，就有可能分別和</a:t>
            </a:r>
            <a:r>
              <a:rPr kumimoji="1" lang="en-US" altLang="zh-CN" dirty="0"/>
              <a:t>Alice</a:t>
            </a:r>
            <a:r>
              <a:rPr kumimoji="1" lang="zh-CN" altLang="en-US" dirty="0"/>
              <a:t>和</a:t>
            </a:r>
            <a:r>
              <a:rPr kumimoji="1" lang="en-US" altLang="zh-CN" dirty="0"/>
              <a:t>Bob</a:t>
            </a:r>
            <a:r>
              <a:rPr kumimoji="1" lang="zh-CN" altLang="en-US" dirty="0"/>
              <a:t>建立金鑰，這樣</a:t>
            </a:r>
            <a:r>
              <a:rPr kumimoji="1" lang="en-US" altLang="zh-CN" dirty="0"/>
              <a:t>Alice</a:t>
            </a:r>
            <a:r>
              <a:rPr kumimoji="1" lang="zh-CN" altLang="en-US" dirty="0"/>
              <a:t>和</a:t>
            </a:r>
            <a:r>
              <a:rPr kumimoji="1" lang="en-US" altLang="zh-CN" dirty="0"/>
              <a:t>Bob</a:t>
            </a:r>
            <a:r>
              <a:rPr kumimoji="1" lang="zh-CN" altLang="en-US" dirty="0"/>
              <a:t>就算之後有加密通訊，攻擊者還是能解開。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7332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重送攻擊，</a:t>
            </a:r>
            <a:r>
              <a:rPr kumimoji="1" lang="en-US" altLang="zh-TW" dirty="0"/>
              <a:t>replay attack</a:t>
            </a:r>
            <a:r>
              <a:rPr kumimoji="1" lang="zh-TW" altLang="en-US" dirty="0"/>
              <a:t>，是攻擊者截取通訊內容，在未來某個時間，假冒是發送者，重新發送。</a:t>
            </a:r>
            <a:endParaRPr kumimoji="1" lang="en-US" altLang="zh-TW" dirty="0"/>
          </a:p>
          <a:p>
            <a:r>
              <a:rPr kumimoji="1" lang="zh-CN" altLang="en-US" dirty="0"/>
              <a:t>若通訊內容沒有包含能偵測重送的資訊（例如</a:t>
            </a:r>
            <a:r>
              <a:rPr kumimoji="1" lang="en-US" altLang="zh-CN" dirty="0"/>
              <a:t>timestamp</a:t>
            </a:r>
            <a:r>
              <a:rPr kumimoji="1" lang="zh-CN" altLang="en-US" dirty="0"/>
              <a:t>時間戳），接受方就會被騙。</a:t>
            </a:r>
            <a:endParaRPr kumimoji="1" lang="en-US" altLang="zh-CN" dirty="0"/>
          </a:p>
          <a:p>
            <a:r>
              <a:rPr kumimoji="1" lang="zh-CN" altLang="en-US" dirty="0"/>
              <a:t>例如說，小偷側錄開車門的指令封包，在之後重新發送，就有可能可以在沒有車鑰匙的狀況下，打開車門。</a:t>
            </a:r>
            <a:endParaRPr kumimoji="1"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64447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最後一個常見的攻擊是</a:t>
            </a:r>
            <a:r>
              <a:rPr kumimoji="1" lang="en-US" altLang="zh-TW" dirty="0"/>
              <a:t>Jamming</a:t>
            </a:r>
            <a:r>
              <a:rPr kumimoji="1" lang="zh-TW" altLang="en-US" dirty="0"/>
              <a:t>，這裡特別指的是</a:t>
            </a:r>
            <a:r>
              <a:rPr kumimoji="1" lang="en-US" altLang="zh-TW" dirty="0"/>
              <a:t> radio jamming</a:t>
            </a:r>
            <a:r>
              <a:rPr kumimoji="1" lang="zh-TW" altLang="en-US" dirty="0"/>
              <a:t>，對無線訊號的干擾，通常透過發送更強力的無線訊號達成。例如像是若無人機闖入</a:t>
            </a:r>
            <a:r>
              <a:rPr kumimoji="1" lang="zh-TW" altLang="en-US" baseline="0" dirty="0"/>
              <a:t>禁航區時，可以利用</a:t>
            </a:r>
            <a:r>
              <a:rPr kumimoji="1" lang="en-US" altLang="zh-TW" baseline="0" dirty="0"/>
              <a:t>jamming</a:t>
            </a:r>
            <a:r>
              <a:rPr kumimoji="1" lang="zh-TW" altLang="en-US" baseline="0" dirty="0"/>
              <a:t>的方式讓無人機收不到訊號。</a:t>
            </a:r>
            <a:endParaRPr kumimoji="1" lang="en-US" altLang="zh-TW" baseline="0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88151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這個單元的目標是讓同學</a:t>
            </a:r>
            <a:r>
              <a:rPr lang="zh-TW" altLang="en-US" dirty="0"/>
              <a:t>學習分析物聯網通訊協定的資安漏洞，及討論現行技術是否足以修補這些漏洞。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希望完成這個單元之後，</a:t>
            </a:r>
            <a:r>
              <a:rPr lang="zh-TW" altLang="en-US" dirty="0"/>
              <a:t>同學能列舉出針對通訊協定常見之攻擊，指出物聯網通訊協定已知的資安漏洞。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89633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這邊把這些攻擊，與我們第一個單元學到的</a:t>
            </a:r>
            <a:r>
              <a:rPr kumimoji="1" lang="en-US" altLang="zh-CN" dirty="0"/>
              <a:t>security requirements</a:t>
            </a:r>
            <a:r>
              <a:rPr kumimoji="1" lang="zh-CN" altLang="en-US" dirty="0"/>
              <a:t>做個連結，列出會被影響的</a:t>
            </a:r>
            <a:r>
              <a:rPr kumimoji="1" lang="en-US" altLang="zh-CN" dirty="0"/>
              <a:t>security requirement</a:t>
            </a:r>
            <a:r>
              <a:rPr kumimoji="1" lang="zh-CN" altLang="en-US" dirty="0"/>
              <a:t>。</a:t>
            </a:r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3608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這個單元的最後，我們來講三個</a:t>
            </a:r>
            <a:r>
              <a:rPr kumimoji="1" lang="en-US" altLang="zh-TW" dirty="0"/>
              <a:t>case studies</a:t>
            </a:r>
            <a:r>
              <a:rPr kumimoji="1" lang="zh-TW" altLang="en-US" dirty="0"/>
              <a:t>，藉由他們帶出一些已知的資安漏洞。</a:t>
            </a:r>
            <a:endParaRPr kumimoji="1" lang="en-US" altLang="zh-TW" dirty="0"/>
          </a:p>
          <a:p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9317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第一個</a:t>
            </a:r>
            <a:r>
              <a:rPr kumimoji="1" lang="en-US" altLang="zh-CN" dirty="0"/>
              <a:t>case study</a:t>
            </a:r>
            <a:r>
              <a:rPr kumimoji="1" lang="zh-CN" altLang="en-US" dirty="0"/>
              <a:t>是關於</a:t>
            </a:r>
            <a:r>
              <a:rPr kumimoji="1" lang="en-US" altLang="zh-CN" dirty="0"/>
              <a:t>ZigBee</a:t>
            </a:r>
            <a:r>
              <a:rPr kumimoji="1" lang="zh-CN" altLang="en-US" dirty="0"/>
              <a:t>。</a:t>
            </a:r>
            <a:r>
              <a:rPr kumimoji="1" lang="en-US" altLang="zh-CN" dirty="0"/>
              <a:t>ZigBee</a:t>
            </a:r>
            <a:r>
              <a:rPr kumimoji="1" lang="zh-CN" altLang="en-US" dirty="0"/>
              <a:t>是一個適合用於</a:t>
            </a:r>
            <a:r>
              <a:rPr kumimoji="1" lang="en-US" altLang="zh-CN" dirty="0"/>
              <a:t>smart home</a:t>
            </a:r>
            <a:r>
              <a:rPr kumimoji="1" lang="zh-CN" altLang="en-US" dirty="0"/>
              <a:t>的無線網路協定，因為他的耗電量低，而且能夠支援大量的節點，但相對的也是速度較低、傳輸距離較短。</a:t>
            </a:r>
            <a:r>
              <a:rPr kumimoji="1" lang="en-US" altLang="zh-CN" dirty="0"/>
              <a:t>ZigBee</a:t>
            </a:r>
            <a:r>
              <a:rPr kumimoji="1" lang="zh-CN" altLang="en-US" dirty="0"/>
              <a:t>可支援</a:t>
            </a:r>
            <a:r>
              <a:rPr kumimoji="1" lang="en-US" altLang="zh-CN" dirty="0"/>
              <a:t>ad hoc</a:t>
            </a:r>
            <a:r>
              <a:rPr kumimoji="1" lang="zh-CN" altLang="en-US" dirty="0"/>
              <a:t>傳輸，但是協定非公開。</a:t>
            </a:r>
            <a:endParaRPr kumimoji="1" lang="en-US" altLang="zh-CN" dirty="0"/>
          </a:p>
          <a:p>
            <a:r>
              <a:rPr kumimoji="1" lang="zh-CN" altLang="en-US" dirty="0"/>
              <a:t>我們會介紹</a:t>
            </a:r>
            <a:r>
              <a:rPr kumimoji="1" lang="en-US" altLang="zh-TW" dirty="0"/>
              <a:t>ZigBee</a:t>
            </a:r>
            <a:r>
              <a:rPr kumimoji="1" lang="zh-TW" altLang="en-US" dirty="0"/>
              <a:t>協定的問題，以及攻擊者如何能利用</a:t>
            </a:r>
            <a:r>
              <a:rPr kumimoji="1" lang="en-US" altLang="zh-TW" dirty="0"/>
              <a:t>ZigBee</a:t>
            </a:r>
            <a:r>
              <a:rPr kumimoji="1" lang="zh-TW" altLang="en-US" dirty="0"/>
              <a:t>協定的資安漏洞或</a:t>
            </a:r>
            <a:r>
              <a:rPr kumimoji="1" lang="en-US" altLang="zh-TW" dirty="0"/>
              <a:t>bug</a:t>
            </a:r>
            <a:r>
              <a:rPr kumimoji="1" lang="zh-TW" altLang="en-US" baseline="0" dirty="0"/>
              <a:t>，做出蠕蟲</a:t>
            </a:r>
            <a:r>
              <a:rPr kumimoji="1" lang="en-US" altLang="zh-TW" baseline="0" dirty="0"/>
              <a:t>worm</a:t>
            </a:r>
            <a:r>
              <a:rPr kumimoji="1" lang="zh-TW" altLang="en-US" baseline="0" dirty="0"/>
              <a:t>，也就是能</a:t>
            </a:r>
            <a:r>
              <a:rPr kumimoji="1" lang="zh-TW" altLang="en-US" dirty="0"/>
              <a:t>自己複製跟散佈的惡意軟體。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8282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ZigBee</a:t>
            </a:r>
            <a:r>
              <a:rPr lang="zh-CN" altLang="en-US" dirty="0"/>
              <a:t>中一個重要的步驟，叫做</a:t>
            </a:r>
            <a:r>
              <a:rPr lang="en-US" altLang="zh-CN" dirty="0"/>
              <a:t>commissioning</a:t>
            </a:r>
            <a:r>
              <a:rPr lang="zh-CN" altLang="en-US" dirty="0"/>
              <a:t>，是建立一個新</a:t>
            </a:r>
            <a:r>
              <a:rPr lang="en-US" altLang="zh-CN" dirty="0"/>
              <a:t>personal area network(PAN)</a:t>
            </a:r>
            <a:r>
              <a:rPr lang="zh-CN" altLang="en-US" dirty="0"/>
              <a:t>或是讓設備加入現有的網路的一個步驟。當建立或加入網路時，設備可以取得這個網路共用的</a:t>
            </a:r>
            <a:r>
              <a:rPr lang="en-US" altLang="zh-CN" dirty="0"/>
              <a:t>network key</a:t>
            </a:r>
            <a:r>
              <a:rPr lang="zh-CN" altLang="en-US" dirty="0"/>
              <a:t>。取得的方式是這個</a:t>
            </a:r>
            <a:r>
              <a:rPr lang="en-US" altLang="zh-CN" dirty="0"/>
              <a:t>network key</a:t>
            </a:r>
            <a:r>
              <a:rPr lang="zh-CN" altLang="en-US" dirty="0"/>
              <a:t>會被用</a:t>
            </a:r>
            <a:r>
              <a:rPr lang="en-US" altLang="zh-CN" dirty="0"/>
              <a:t>master key</a:t>
            </a:r>
            <a:r>
              <a:rPr lang="zh-CN" altLang="en-US" dirty="0"/>
              <a:t>加密，但其他部分都是明文。就如同投影片上的例子，這個飛利浦的智慧燈泡開啟後，接收到這個</a:t>
            </a:r>
            <a:r>
              <a:rPr lang="en-US" altLang="zh-CN" dirty="0"/>
              <a:t>bridge/hub</a:t>
            </a:r>
            <a:r>
              <a:rPr lang="zh-CN" altLang="en-US" dirty="0"/>
              <a:t>的</a:t>
            </a:r>
            <a:r>
              <a:rPr lang="en-US" altLang="zh-CN" dirty="0"/>
              <a:t>scan request</a:t>
            </a:r>
            <a:r>
              <a:rPr lang="zh-CN" altLang="en-US" dirty="0"/>
              <a:t>，便回覆</a:t>
            </a:r>
            <a:r>
              <a:rPr lang="en-US" altLang="zh-CN" dirty="0"/>
              <a:t>scan response</a:t>
            </a:r>
            <a:r>
              <a:rPr lang="zh-CN" altLang="en-US" dirty="0"/>
              <a:t>，表示</a:t>
            </a:r>
            <a:r>
              <a:rPr lang="en-US" altLang="zh-CN" dirty="0"/>
              <a:t>available</a:t>
            </a:r>
            <a:r>
              <a:rPr lang="zh-CN" altLang="en-US" dirty="0"/>
              <a:t>。這個</a:t>
            </a:r>
            <a:r>
              <a:rPr lang="en-US" altLang="zh-CN" dirty="0"/>
              <a:t>hub</a:t>
            </a:r>
            <a:r>
              <a:rPr lang="zh-CN" altLang="en-US" dirty="0"/>
              <a:t>就回傳了用</a:t>
            </a:r>
            <a:r>
              <a:rPr lang="en-US" altLang="zh-CN" dirty="0"/>
              <a:t>master key</a:t>
            </a:r>
            <a:r>
              <a:rPr lang="zh-CN" altLang="en-US" dirty="0"/>
              <a:t>加密的</a:t>
            </a:r>
            <a:r>
              <a:rPr lang="en-US" altLang="zh-CN" dirty="0"/>
              <a:t>network key</a:t>
            </a:r>
            <a:r>
              <a:rPr lang="zh-CN" altLang="en-US" dirty="0"/>
              <a:t>，這個智慧燈泡解開後，接下來就可以用這把</a:t>
            </a:r>
            <a:r>
              <a:rPr lang="en-US" altLang="zh-CN" dirty="0"/>
              <a:t>network key</a:t>
            </a:r>
            <a:r>
              <a:rPr lang="zh-CN" altLang="en-US" dirty="0"/>
              <a:t>安全地通訊。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59424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>
                <a:sym typeface="Wingdings" pitchFamily="2" charset="2"/>
              </a:rPr>
              <a:t>那這個智慧燈泡是怎麼知道</a:t>
            </a:r>
            <a:r>
              <a:rPr lang="en-US" altLang="zh-TW" sz="1200" dirty="0">
                <a:sym typeface="Wingdings" pitchFamily="2" charset="2"/>
              </a:rPr>
              <a:t>master key</a:t>
            </a:r>
            <a:r>
              <a:rPr lang="zh-CN" altLang="en-US" sz="1200" dirty="0">
                <a:sym typeface="Wingdings" pitchFamily="2" charset="2"/>
              </a:rPr>
              <a:t>的呢？原來在</a:t>
            </a:r>
            <a:r>
              <a:rPr lang="en-US" altLang="zh-CN" sz="1200" dirty="0">
                <a:sym typeface="Wingdings" pitchFamily="2" charset="2"/>
              </a:rPr>
              <a:t>ZigBee</a:t>
            </a:r>
            <a:r>
              <a:rPr lang="zh-CN" altLang="en-US" sz="1200" dirty="0">
                <a:sym typeface="Wingdings" pitchFamily="2" charset="2"/>
              </a:rPr>
              <a:t>協定中，所有它</a:t>
            </a:r>
            <a:r>
              <a:rPr lang="en-US" altLang="zh-CN" sz="1200" dirty="0">
                <a:sym typeface="Wingdings" pitchFamily="2" charset="2"/>
              </a:rPr>
              <a:t>certified</a:t>
            </a:r>
            <a:r>
              <a:rPr lang="zh-CN" altLang="en-US" sz="1200" dirty="0">
                <a:sym typeface="Wingdings" pitchFamily="2" charset="2"/>
              </a:rPr>
              <a:t>的產品都會內建同一把一樣的</a:t>
            </a:r>
            <a:r>
              <a:rPr lang="en-US" altLang="zh-CN" sz="1200" dirty="0">
                <a:sym typeface="Wingdings" pitchFamily="2" charset="2"/>
              </a:rPr>
              <a:t>master key</a:t>
            </a:r>
            <a:r>
              <a:rPr lang="zh-CN" altLang="en-US" sz="1200" dirty="0">
                <a:sym typeface="Wingdings" pitchFamily="2" charset="2"/>
              </a:rPr>
              <a:t>。</a:t>
            </a:r>
            <a:endParaRPr lang="en-US" altLang="zh-CN" sz="1200" dirty="0">
              <a:sym typeface="Wingdings" pitchFamily="2" charset="2"/>
            </a:endParaRPr>
          </a:p>
          <a:p>
            <a:r>
              <a:rPr lang="zh-CN" altLang="en-US" sz="1200" dirty="0">
                <a:sym typeface="Wingdings" pitchFamily="2" charset="2"/>
              </a:rPr>
              <a:t>然而這對攻擊者來說，簡直是不可多得的好消息，因為</a:t>
            </a:r>
            <a:r>
              <a:rPr lang="zh-TW" altLang="en-US" sz="1200" dirty="0">
                <a:sym typeface="Wingdings" pitchFamily="2" charset="2"/>
              </a:rPr>
              <a:t>只要能拿到</a:t>
            </a:r>
            <a:r>
              <a:rPr lang="en-US" altLang="zh-TW" sz="1200" dirty="0">
                <a:sym typeface="Wingdings" pitchFamily="2" charset="2"/>
              </a:rPr>
              <a:t>master key</a:t>
            </a:r>
            <a:r>
              <a:rPr lang="zh-TW" altLang="en-US" sz="1200" dirty="0">
                <a:sym typeface="Wingdings" pitchFamily="2" charset="2"/>
              </a:rPr>
              <a:t>就能取得實際通訊時使用的</a:t>
            </a:r>
            <a:r>
              <a:rPr lang="en-US" altLang="zh-TW" sz="1200" dirty="0">
                <a:sym typeface="Wingdings" pitchFamily="2" charset="2"/>
              </a:rPr>
              <a:t>network key</a:t>
            </a:r>
            <a:r>
              <a:rPr lang="zh-TW" altLang="en-US" sz="1200" dirty="0">
                <a:sym typeface="Wingdings" pitchFamily="2" charset="2"/>
              </a:rPr>
              <a:t>。那攻擊者可以怎麼取得</a:t>
            </a:r>
            <a:r>
              <a:rPr lang="en-US" altLang="zh-TW" sz="1200" dirty="0">
                <a:sym typeface="Wingdings" pitchFamily="2" charset="2"/>
              </a:rPr>
              <a:t>master key</a:t>
            </a:r>
            <a:r>
              <a:rPr lang="zh-CN" altLang="en-US" sz="1200" dirty="0">
                <a:sym typeface="Wingdings" pitchFamily="2" charset="2"/>
              </a:rPr>
              <a:t>呢？一個方法是成為被認證的製造商，好像有點麻煩；另一個方法是把任一個支援</a:t>
            </a:r>
            <a:r>
              <a:rPr lang="en-US" altLang="zh-CN" sz="1200" dirty="0">
                <a:sym typeface="Wingdings" pitchFamily="2" charset="2"/>
              </a:rPr>
              <a:t>ZigBee</a:t>
            </a:r>
            <a:r>
              <a:rPr lang="zh-CN" altLang="en-US" sz="1200" dirty="0">
                <a:sym typeface="Wingdings" pitchFamily="2" charset="2"/>
              </a:rPr>
              <a:t>的設備拆開，找出內建的</a:t>
            </a:r>
            <a:r>
              <a:rPr lang="en-US" altLang="zh-CN" sz="1200" dirty="0">
                <a:sym typeface="Wingdings" pitchFamily="2" charset="2"/>
              </a:rPr>
              <a:t>master key</a:t>
            </a:r>
            <a:r>
              <a:rPr lang="zh-CN" altLang="en-US" sz="1200" dirty="0">
                <a:sym typeface="Wingdings" pitchFamily="2" charset="2"/>
              </a:rPr>
              <a:t>，好像也是需要點技術；其實不需要這麼麻煩，已經有人把</a:t>
            </a:r>
            <a:r>
              <a:rPr lang="en-US" altLang="zh-CN" sz="1200" dirty="0">
                <a:sym typeface="Wingdings" pitchFamily="2" charset="2"/>
              </a:rPr>
              <a:t>ZigBee</a:t>
            </a:r>
            <a:r>
              <a:rPr lang="zh-CN" altLang="en-US" sz="1200" dirty="0">
                <a:sym typeface="Wingdings" pitchFamily="2" charset="2"/>
              </a:rPr>
              <a:t>的</a:t>
            </a:r>
            <a:r>
              <a:rPr lang="en-US" altLang="zh-CN" sz="1200" dirty="0">
                <a:sym typeface="Wingdings" pitchFamily="2" charset="2"/>
              </a:rPr>
              <a:t>master key</a:t>
            </a:r>
            <a:r>
              <a:rPr lang="zh-CN" altLang="en-US" sz="1200" dirty="0">
                <a:sym typeface="Wingdings" pitchFamily="2" charset="2"/>
              </a:rPr>
              <a:t>公開了！</a:t>
            </a:r>
            <a:endParaRPr lang="en-US" altLang="zh-CN" sz="1200" dirty="0">
              <a:sym typeface="Wingdings" pitchFamily="2" charset="2"/>
            </a:endParaRPr>
          </a:p>
          <a:p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71490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有了</a:t>
            </a:r>
            <a:r>
              <a:rPr lang="en-US" altLang="zh-TW" dirty="0"/>
              <a:t>master key</a:t>
            </a:r>
            <a:r>
              <a:rPr lang="zh-TW" altLang="en-US" dirty="0"/>
              <a:t>，可以做很多攻擊。例如，可以把任一設備重置，重新設成出廠狀態；可以指定燈泡閃爍的時間等等。</a:t>
            </a:r>
            <a:r>
              <a:rPr lang="zh-CN" altLang="en-US" dirty="0"/>
              <a:t>但是有個實務上的限制，因為</a:t>
            </a:r>
            <a:r>
              <a:rPr lang="en-US" altLang="zh-CN" dirty="0"/>
              <a:t>ZigBee device</a:t>
            </a:r>
            <a:r>
              <a:rPr lang="zh-CN" altLang="en-US" dirty="0"/>
              <a:t>會做一個</a:t>
            </a:r>
            <a:r>
              <a:rPr lang="en-US" altLang="zh-CN" dirty="0"/>
              <a:t>proximity check</a:t>
            </a:r>
            <a:r>
              <a:rPr lang="zh-CN" altLang="en-US" dirty="0"/>
              <a:t>，也就是會檢查收到的訊號強度是否夠強，只要在夠強的狀況下才會回覆。所以攻擊者若要成功攻擊，就必須在</a:t>
            </a:r>
            <a:r>
              <a:rPr lang="zh-TW" altLang="en-US" dirty="0"/>
              <a:t>夠近的地方，或是有功率夠強的天線。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因此光是知道</a:t>
            </a:r>
            <a:r>
              <a:rPr lang="en-US" altLang="zh-TW" dirty="0"/>
              <a:t>master key</a:t>
            </a:r>
            <a:r>
              <a:rPr lang="zh-TW" altLang="en-US" dirty="0"/>
              <a:t>還不足以造出蠕蟲，因為蠕蟲要能自行複製，也就是希望讓惡意程式能自行在燈泡間感染傳遞。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75BE-AD6E-394E-ABD6-D08D54FFD7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60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因此有另一組研究員發現可以搭配</a:t>
            </a:r>
            <a:r>
              <a:rPr kumimoji="1" lang="en-US" altLang="zh-TW" dirty="0"/>
              <a:t>ZigBee</a:t>
            </a:r>
            <a:r>
              <a:rPr kumimoji="1" lang="zh-CN" altLang="en-US" dirty="0"/>
              <a:t>的更新機制。</a:t>
            </a:r>
            <a:endParaRPr kumimoji="1" lang="en-US" altLang="zh-CN" dirty="0"/>
          </a:p>
          <a:p>
            <a:r>
              <a:rPr kumimoji="1" lang="en-US" altLang="zh-TW" dirty="0"/>
              <a:t>ZigBee</a:t>
            </a:r>
            <a:r>
              <a:rPr kumimoji="1" lang="zh-CN" altLang="en-US" dirty="0"/>
              <a:t>有提供標準的</a:t>
            </a:r>
            <a:r>
              <a:rPr kumimoji="1" lang="en-US" altLang="zh-CN" dirty="0"/>
              <a:t>Over-The-Air</a:t>
            </a:r>
            <a:r>
              <a:rPr kumimoji="1" lang="zh-CN" altLang="en-US" dirty="0"/>
              <a:t>更新機制，可以透過其他的製造商設備下載更新並安裝。</a:t>
            </a:r>
            <a:endParaRPr kumimoji="1" lang="en-US" altLang="zh-CN" dirty="0"/>
          </a:p>
          <a:p>
            <a:r>
              <a:rPr kumimoji="1" lang="zh-CN" altLang="en-US" dirty="0"/>
              <a:t>下載的更新需要有合法的認證。</a:t>
            </a:r>
            <a:endParaRPr kumimoji="1"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38835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然而這些研究員發現，兩個不同的設備收到相同的更新，表示這兩份更新是用同一把</a:t>
            </a:r>
            <a:r>
              <a:rPr lang="en-US" altLang="zh-CN" dirty="0"/>
              <a:t>key</a:t>
            </a:r>
            <a:r>
              <a:rPr lang="zh-CN" altLang="en-US" dirty="0"/>
              <a:t>作認證的。此外，因爲物聯網裝置能力不強，所以他們猜測應該是使用相對輕量的對稱式的密碼機制。</a:t>
            </a:r>
            <a:endParaRPr lang="en-US" altLang="zh-CN" dirty="0"/>
          </a:p>
          <a:p>
            <a:r>
              <a:rPr lang="zh-CN" altLang="en-US" dirty="0"/>
              <a:t>根據這兩個觀察和推測，他們推斷所有的設備應該共享同一把對稱式的金鑰，用來檢驗下載的更新。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75BE-AD6E-394E-ABD6-D08D54FFD7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21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因此他們透過旁通道分析的方式，找出了這把對稱式的驗證用的金鑰。</a:t>
            </a:r>
            <a:endParaRPr kumimoji="1" lang="en-US" altLang="zh-CN" dirty="0"/>
          </a:p>
          <a:p>
            <a:r>
              <a:rPr kumimoji="1" lang="zh-CN" altLang="en-US" dirty="0"/>
              <a:t>此外，他們還找到了一個能繞過</a:t>
            </a:r>
            <a:r>
              <a:rPr kumimoji="1" lang="en-US" altLang="zh-CN" dirty="0"/>
              <a:t>proximity check</a:t>
            </a:r>
            <a:r>
              <a:rPr kumimoji="1" lang="zh-CN" altLang="en-US" dirty="0"/>
              <a:t>的</a:t>
            </a:r>
            <a:r>
              <a:rPr kumimoji="1" lang="en-US" altLang="zh-CN" dirty="0"/>
              <a:t>bug</a:t>
            </a:r>
            <a:r>
              <a:rPr kumimoji="1" lang="zh-CN" altLang="en-US" dirty="0"/>
              <a:t>，因此能不在受到距離限制。</a:t>
            </a:r>
            <a:endParaRPr kumimoji="1" lang="en-US" altLang="zh-CN" dirty="0"/>
          </a:p>
          <a:p>
            <a:r>
              <a:rPr kumimoji="1" lang="zh-CN" altLang="en-US" dirty="0"/>
              <a:t>綜合這些，攻擊者就萬事俱備，擁有了三樣能造出蠕蟲的重要元素：可用來重置設備的</a:t>
            </a:r>
            <a:r>
              <a:rPr kumimoji="1" lang="en-US" altLang="zh-CN" dirty="0"/>
              <a:t>master key</a:t>
            </a:r>
            <a:r>
              <a:rPr kumimoji="1" lang="zh-CN" altLang="en-US" dirty="0"/>
              <a:t>、可用來偽造更新的金鑰、以及不受距離限制的通訊。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46143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 dirty="0"/>
              <a:t>IoT</a:t>
            </a:r>
            <a:r>
              <a:rPr kumimoji="1" lang="zh-CN" altLang="en-US" dirty="0"/>
              <a:t>設備除了能被感染，也能主動對外傳輸，感染別人。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TW" dirty="0"/>
              <a:t>IoT</a:t>
            </a:r>
            <a:r>
              <a:rPr kumimoji="1" lang="zh-CN" altLang="en-US" dirty="0"/>
              <a:t>的蠕蟲就這樣誕生了。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41405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從</a:t>
            </a:r>
            <a:r>
              <a:rPr kumimoji="1" lang="en-US" altLang="zh-TW" dirty="0"/>
              <a:t>IoT stack</a:t>
            </a:r>
            <a:r>
              <a:rPr kumimoji="1" lang="zh-CN" altLang="en-US" dirty="0"/>
              <a:t>的角度來看，這個單元考慮的是</a:t>
            </a:r>
            <a:r>
              <a:rPr kumimoji="1" lang="zh-TW" altLang="en-US" dirty="0"/>
              <a:t>網路層的資安議題。</a:t>
            </a:r>
            <a:endParaRPr kumimoji="1"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26997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研究團隊還有探討，設備需要多密集，才能造成蠕蟲有效擴散。</a:t>
            </a:r>
            <a:endParaRPr kumimoji="1" lang="en-US" altLang="zh-CN" dirty="0"/>
          </a:p>
          <a:p>
            <a:r>
              <a:rPr kumimoji="1" lang="zh-CN" altLang="en-US" dirty="0"/>
              <a:t>他們借用了公衛領用研究傳染病的理論模型，推算出例如以巴黎來說，整個城市大概要有一萬五千個設備，就能造成大規模的擴散。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6820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當然這個蠕蟲是一個</a:t>
            </a:r>
            <a:r>
              <a:rPr kumimoji="1" lang="en-US" altLang="zh-TW" dirty="0"/>
              <a:t>proof of concept</a:t>
            </a:r>
            <a:r>
              <a:rPr kumimoji="1" lang="zh-TW" altLang="en-US" dirty="0"/>
              <a:t>，並沒有真正造成損失。</a:t>
            </a:r>
            <a:endParaRPr kumimoji="1" lang="en-US" altLang="zh-TW" dirty="0"/>
          </a:p>
          <a:p>
            <a:r>
              <a:rPr kumimoji="1" lang="zh-TW" altLang="en-US" dirty="0"/>
              <a:t>但是的確顯示出物聯網的蠕蟲的可能性，且此蠕蟲可以</a:t>
            </a:r>
            <a:r>
              <a:rPr kumimoji="1" lang="en-US" altLang="zh-TW" dirty="0"/>
              <a:t>ad hoc</a:t>
            </a:r>
            <a:r>
              <a:rPr kumimoji="1" lang="zh-TW" altLang="en-US" dirty="0"/>
              <a:t>傳播，不需要仰賴傳統的網路架構。換句話說，傳統的網路防護，例如像是防火牆、實體隔離等，也行不通。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CN" altLang="en-US" dirty="0"/>
              <a:t>這樣的蠕蟲可以被拿來做什麼？可以用來大規模的破壞硬體、大規模的</a:t>
            </a:r>
            <a:r>
              <a:rPr kumimoji="1" lang="en-US" altLang="zh-CN" dirty="0"/>
              <a:t>jamming</a:t>
            </a:r>
            <a:r>
              <a:rPr kumimoji="1" lang="zh-CN" altLang="en-US" dirty="0"/>
              <a:t>通訊等。</a:t>
            </a:r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31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182307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這是攻擊的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影片。研究團隊用無人機運送一台帶有「病原」的設備，造成整棟大樓的智慧燈泡都受到攻擊者控制，同步閃爍。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72856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第二個例子是針對</a:t>
            </a:r>
            <a:r>
              <a:rPr kumimoji="1" lang="en-US" altLang="zh-TW" dirty="0"/>
              <a:t>USB</a:t>
            </a:r>
            <a:r>
              <a:rPr kumimoji="1" lang="zh-CN" altLang="en-US" dirty="0"/>
              <a:t>的攻擊。</a:t>
            </a:r>
            <a:endParaRPr kumimoji="1" lang="en-US" altLang="zh-CN" dirty="0"/>
          </a:p>
          <a:p>
            <a:r>
              <a:rPr kumimoji="1" lang="zh-TW" altLang="en-US" dirty="0"/>
              <a:t>一般人往往相信</a:t>
            </a:r>
            <a:r>
              <a:rPr kumimoji="1" lang="en-US" altLang="zh-TW" dirty="0"/>
              <a:t>USB</a:t>
            </a:r>
            <a:r>
              <a:rPr kumimoji="1" lang="zh-TW" altLang="en-US" dirty="0"/>
              <a:t>是</a:t>
            </a:r>
            <a:r>
              <a:rPr kumimoji="1" lang="en-US" altLang="zh-TW" dirty="0"/>
              <a:t>physically connected</a:t>
            </a:r>
            <a:r>
              <a:rPr kumimoji="1" lang="zh-CN" altLang="en-US" dirty="0"/>
              <a:t>透過實體連接</a:t>
            </a:r>
            <a:r>
              <a:rPr kumimoji="1" lang="zh-TW" altLang="en-US" dirty="0"/>
              <a:t>很安全，所以就沒有特別的防護。</a:t>
            </a:r>
            <a:endParaRPr kumimoji="1" lang="en-US" altLang="zh-TW" dirty="0"/>
          </a:p>
          <a:p>
            <a:r>
              <a:rPr kumimoji="1" lang="zh-TW" altLang="en-US" dirty="0"/>
              <a:t>然而雖然有線網路的攻擊相對無線網路來說比較難，但是實務上攻擊者還是有機會進行中間人攻擊，或是</a:t>
            </a:r>
            <a:r>
              <a:rPr kumimoji="1" lang="en-US" altLang="zh-TW" dirty="0"/>
              <a:t> device</a:t>
            </a:r>
            <a:r>
              <a:rPr kumimoji="1" lang="zh-CN" altLang="en-US" dirty="0"/>
              <a:t>和</a:t>
            </a:r>
            <a:r>
              <a:rPr kumimoji="1" lang="en-US" altLang="zh-TW" dirty="0"/>
              <a:t>host</a:t>
            </a:r>
            <a:r>
              <a:rPr kumimoji="1" lang="zh-CN" altLang="en-US" dirty="0"/>
              <a:t>的</a:t>
            </a:r>
            <a:r>
              <a:rPr kumimoji="1" lang="zh-TW" altLang="en-US" dirty="0"/>
              <a:t>其中一端本身就是壞人。</a:t>
            </a:r>
            <a:endParaRPr kumimoji="1"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156388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通常提到</a:t>
            </a:r>
            <a:r>
              <a:rPr lang="en-US" altLang="zh-TW" dirty="0"/>
              <a:t>USB-based</a:t>
            </a:r>
            <a:r>
              <a:rPr lang="en-US" altLang="zh-TW" baseline="0" dirty="0"/>
              <a:t> attack</a:t>
            </a:r>
            <a:r>
              <a:rPr lang="zh-TW" altLang="en-US" baseline="0" dirty="0"/>
              <a:t>，</a:t>
            </a:r>
            <a:r>
              <a:rPr lang="zh-CN" altLang="en-US" baseline="0" dirty="0"/>
              <a:t>首先</a:t>
            </a:r>
            <a:r>
              <a:rPr lang="zh-TW" altLang="en-US" dirty="0"/>
              <a:t>想到的</a:t>
            </a:r>
            <a:r>
              <a:rPr lang="zh-TW" altLang="en-US" baseline="0" dirty="0"/>
              <a:t>就是透過</a:t>
            </a:r>
            <a:r>
              <a:rPr lang="en-US" altLang="zh-TW" baseline="0" dirty="0"/>
              <a:t>USB</a:t>
            </a:r>
            <a:r>
              <a:rPr lang="zh-TW" altLang="en-US" baseline="0" dirty="0"/>
              <a:t>感染的惡意程式了。</a:t>
            </a:r>
            <a:endParaRPr lang="en-US" altLang="zh-TW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aseline="0" dirty="0"/>
              <a:t>尤其是早期網路比較不發達時，常常</a:t>
            </a:r>
            <a:r>
              <a:rPr lang="zh-CN" altLang="en-US" baseline="0" dirty="0"/>
              <a:t>透過</a:t>
            </a:r>
            <a:r>
              <a:rPr lang="en-US" altLang="zh-TW" baseline="0" dirty="0"/>
              <a:t>USB</a:t>
            </a:r>
            <a:r>
              <a:rPr lang="zh-CN" altLang="en-US" baseline="0" dirty="0"/>
              <a:t>複製檔案，</a:t>
            </a:r>
            <a:r>
              <a:rPr lang="zh-TW" altLang="en-US" baseline="0" dirty="0"/>
              <a:t>全班或整個公司的電腦就都中毒了。</a:t>
            </a:r>
            <a:endParaRPr lang="en-US" altLang="zh-TW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USB-based</a:t>
            </a:r>
            <a:r>
              <a:rPr lang="en-US" altLang="zh-TW" baseline="0" dirty="0"/>
              <a:t> attack</a:t>
            </a:r>
            <a:r>
              <a:rPr lang="zh-TW" altLang="en-US" baseline="0" dirty="0"/>
              <a:t>中</a:t>
            </a:r>
            <a:r>
              <a:rPr lang="zh-TW" altLang="en-US" dirty="0"/>
              <a:t>最知名的案例，是</a:t>
            </a:r>
            <a:r>
              <a:rPr lang="en-US" altLang="zh-TW" dirty="0"/>
              <a:t>2010</a:t>
            </a:r>
            <a:r>
              <a:rPr lang="zh-TW" altLang="en-US" dirty="0"/>
              <a:t>年伊朗的核電廠受到</a:t>
            </a:r>
            <a:r>
              <a:rPr lang="en-US" altLang="zh-TW" dirty="0" err="1"/>
              <a:t>Stuxnet</a:t>
            </a:r>
            <a:r>
              <a:rPr lang="zh-TW" altLang="en-US" dirty="0"/>
              <a:t>蠕蟲攻擊，在監控系統看似正常的情況下，離心機異常高速運轉，藉此摧毀伊朗的核能設施。相傳</a:t>
            </a:r>
            <a:r>
              <a:rPr lang="en-US" altLang="zh-TW" dirty="0"/>
              <a:t>Stuxnet</a:t>
            </a:r>
            <a:r>
              <a:rPr lang="zh-CN" altLang="en-US" dirty="0"/>
              <a:t>就是透過</a:t>
            </a:r>
            <a:r>
              <a:rPr lang="en-US" altLang="zh-CN" dirty="0"/>
              <a:t>USB</a:t>
            </a:r>
            <a:r>
              <a:rPr lang="zh-CN" altLang="en-US" dirty="0"/>
              <a:t>感染核電廠內與外界隔離的系統的。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98FA0-D922-164D-A42B-405F1C5BDF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87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USB</a:t>
            </a:r>
            <a:r>
              <a:rPr lang="zh-CN" altLang="en-US" dirty="0"/>
              <a:t>相信不用多做介紹，從</a:t>
            </a:r>
            <a:r>
              <a:rPr lang="en-US" altLang="zh-CN" dirty="0"/>
              <a:t>1.0</a:t>
            </a:r>
            <a:r>
              <a:rPr lang="zh-CN" altLang="en-US" dirty="0"/>
              <a:t>、</a:t>
            </a:r>
            <a:r>
              <a:rPr lang="en-US" altLang="zh-CN" dirty="0"/>
              <a:t>2.0</a:t>
            </a:r>
            <a:r>
              <a:rPr lang="zh-CN" altLang="en-US" dirty="0"/>
              <a:t>、到現在的</a:t>
            </a:r>
            <a:r>
              <a:rPr lang="en-US" altLang="zh-CN" dirty="0"/>
              <a:t>3.0</a:t>
            </a:r>
            <a:r>
              <a:rPr lang="zh-CN" altLang="en-US" dirty="0"/>
              <a:t>都是很常見的。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USB</a:t>
            </a:r>
            <a:r>
              <a:rPr lang="zh-CN" altLang="en-US" dirty="0"/>
              <a:t>是連接電腦週邊的常用通訊</a:t>
            </a:r>
            <a:r>
              <a:rPr lang="zh-TW" altLang="en-US" dirty="0"/>
              <a:t>標準，有很快的充電和傳輸速度，在物聯網設備上也很常見。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而且它即插即用很方便，支援度很高。</a:t>
            </a: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85877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USB protocol</a:t>
            </a:r>
            <a:r>
              <a:rPr kumimoji="1" lang="zh-CN" altLang="en-US" dirty="0"/>
              <a:t>中有兩個角色，</a:t>
            </a:r>
            <a:r>
              <a:rPr kumimoji="1" lang="en-US" altLang="zh-TW" dirty="0"/>
              <a:t>device</a:t>
            </a:r>
            <a:r>
              <a:rPr kumimoji="1" lang="zh-CN" altLang="en-US" baseline="0" dirty="0"/>
              <a:t>和</a:t>
            </a:r>
            <a:r>
              <a:rPr kumimoji="1" lang="en-US" altLang="zh-CN" baseline="0" dirty="0"/>
              <a:t>host</a:t>
            </a:r>
            <a:r>
              <a:rPr kumimoji="1" lang="zh-CN" altLang="en-US" baseline="0" dirty="0"/>
              <a:t>，例如</a:t>
            </a:r>
            <a:r>
              <a:rPr kumimoji="1" lang="en-US" altLang="zh-CN" baseline="0" dirty="0"/>
              <a:t>USB</a:t>
            </a:r>
            <a:r>
              <a:rPr kumimoji="1" lang="zh-CN" altLang="en-US" baseline="0" dirty="0"/>
              <a:t>滑鼠和電腦。當</a:t>
            </a:r>
            <a:r>
              <a:rPr kumimoji="1" lang="en-US" altLang="zh-CN" baseline="0" dirty="0"/>
              <a:t>device</a:t>
            </a:r>
            <a:r>
              <a:rPr kumimoji="1" lang="zh-TW" altLang="en-US" baseline="0" dirty="0"/>
              <a:t>插入</a:t>
            </a:r>
            <a:r>
              <a:rPr kumimoji="1" lang="en-US" altLang="zh-TW" baseline="0" dirty="0"/>
              <a:t>host</a:t>
            </a:r>
            <a:r>
              <a:rPr kumimoji="1" lang="zh-TW" altLang="en-US" baseline="0" dirty="0"/>
              <a:t> 時，</a:t>
            </a:r>
            <a:r>
              <a:rPr kumimoji="1" lang="en-US" altLang="zh-TW" baseline="0" dirty="0"/>
              <a:t>d</a:t>
            </a:r>
            <a:r>
              <a:rPr kumimoji="1" lang="en-US" altLang="zh-TW" dirty="0"/>
              <a:t>evice </a:t>
            </a:r>
            <a:r>
              <a:rPr kumimoji="1" lang="zh-TW" altLang="en-US" dirty="0"/>
              <a:t>就會先自行宣告自己的類型，</a:t>
            </a:r>
            <a:r>
              <a:rPr kumimoji="1" lang="zh-CN" altLang="en-US" dirty="0"/>
              <a:t>然而</a:t>
            </a:r>
            <a:r>
              <a:rPr kumimoji="1" lang="en-US" altLang="zh-CN" dirty="0"/>
              <a:t>host</a:t>
            </a:r>
            <a:r>
              <a:rPr kumimoji="1" lang="zh-CN" altLang="en-US" dirty="0"/>
              <a:t>和使用者並</a:t>
            </a:r>
            <a:r>
              <a:rPr kumimoji="1" lang="zh-TW" altLang="en-US" dirty="0"/>
              <a:t>沒有任何機制能去驗證，</a:t>
            </a:r>
            <a:r>
              <a:rPr kumimoji="1" lang="en-US" altLang="zh-TW" dirty="0"/>
              <a:t>device</a:t>
            </a:r>
            <a:r>
              <a:rPr kumimoji="1" lang="zh-CN" altLang="en-US" dirty="0"/>
              <a:t>宣告的類型是否正確。</a:t>
            </a:r>
            <a:endParaRPr kumimoji="1" lang="en-US" altLang="zh-TW" dirty="0"/>
          </a:p>
          <a:p>
            <a:r>
              <a:rPr kumimoji="1" lang="zh-TW" altLang="en-US" dirty="0"/>
              <a:t>加上</a:t>
            </a:r>
            <a:r>
              <a:rPr kumimoji="1" lang="en-US" altLang="zh-TW" dirty="0"/>
              <a:t>OS</a:t>
            </a:r>
            <a:r>
              <a:rPr kumimoji="1" lang="zh-TW" altLang="en-US" dirty="0"/>
              <a:t>針對各個</a:t>
            </a:r>
            <a:r>
              <a:rPr kumimoji="1" lang="en-US" altLang="zh-TW" dirty="0"/>
              <a:t>device</a:t>
            </a:r>
            <a:r>
              <a:rPr kumimoji="1" lang="zh-TW" altLang="en-US" dirty="0"/>
              <a:t>類型都有內建</a:t>
            </a:r>
            <a:r>
              <a:rPr kumimoji="1" lang="en-US" altLang="zh-TW" dirty="0"/>
              <a:t>driver</a:t>
            </a:r>
            <a:r>
              <a:rPr kumimoji="1" lang="zh-TW" altLang="en-US" dirty="0"/>
              <a:t>驅動程式，也不需要額外的權限安裝。</a:t>
            </a:r>
            <a:endParaRPr kumimoji="1" lang="en-US" altLang="zh-TW" dirty="0"/>
          </a:p>
          <a:p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529942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這裡列出</a:t>
            </a:r>
            <a:r>
              <a:rPr lang="en-US" altLang="zh-CN" dirty="0"/>
              <a:t>USB</a:t>
            </a:r>
            <a:r>
              <a:rPr lang="zh-CN" altLang="en-US" dirty="0"/>
              <a:t>的</a:t>
            </a:r>
            <a:r>
              <a:rPr lang="en-US" altLang="zh-CN" dirty="0"/>
              <a:t>device classes</a:t>
            </a:r>
            <a:r>
              <a:rPr lang="zh-CN" altLang="en-US" dirty="0"/>
              <a:t>，如</a:t>
            </a:r>
            <a:r>
              <a:rPr lang="en-US" altLang="zh-CN" dirty="0"/>
              <a:t>audio</a:t>
            </a:r>
            <a:r>
              <a:rPr lang="zh-CN" altLang="en-US" dirty="0"/>
              <a:t>、</a:t>
            </a:r>
            <a:r>
              <a:rPr lang="en-US" altLang="zh-CN" dirty="0"/>
              <a:t>HID</a:t>
            </a:r>
            <a:r>
              <a:rPr lang="zh-CN" altLang="en-US" dirty="0"/>
              <a:t>、</a:t>
            </a:r>
            <a:r>
              <a:rPr lang="en-US" altLang="zh-CN" dirty="0"/>
              <a:t>printer</a:t>
            </a:r>
            <a:r>
              <a:rPr lang="zh-CN" altLang="en-US" dirty="0"/>
              <a:t>等等，都是不同類別。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37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527608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剛剛提到，</a:t>
            </a:r>
            <a:r>
              <a:rPr kumimoji="1" lang="zh-TW" altLang="en-US" dirty="0"/>
              <a:t>一般認為</a:t>
            </a:r>
            <a:r>
              <a:rPr kumimoji="1" lang="en-US" altLang="zh-TW" dirty="0"/>
              <a:t>USB</a:t>
            </a:r>
            <a:r>
              <a:rPr kumimoji="1" lang="zh-TW" altLang="en-US" dirty="0"/>
              <a:t>是</a:t>
            </a:r>
            <a:r>
              <a:rPr kumimoji="1" lang="zh-CN" altLang="en-US" dirty="0"/>
              <a:t>實體連接</a:t>
            </a:r>
            <a:r>
              <a:rPr kumimoji="1" lang="zh-TW" altLang="en-US" dirty="0"/>
              <a:t>很安全，因此多年來並沒有任何資安的防護機制。</a:t>
            </a:r>
            <a:endParaRPr kumimoji="1"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然而針對</a:t>
            </a:r>
            <a:r>
              <a:rPr kumimoji="1" lang="en-US" altLang="zh-TW" dirty="0"/>
              <a:t>USB</a:t>
            </a:r>
            <a:r>
              <a:rPr kumimoji="1" lang="zh-CN" altLang="en-US" dirty="0"/>
              <a:t>的攻擊並不少見，例如針對</a:t>
            </a:r>
            <a:r>
              <a:rPr kumimoji="1" lang="en-US" altLang="zh-CN" dirty="0"/>
              <a:t>host</a:t>
            </a:r>
            <a:r>
              <a:rPr kumimoji="1" lang="zh-CN" altLang="en-US" dirty="0"/>
              <a:t>的偽裝攻擊，針對</a:t>
            </a:r>
            <a:r>
              <a:rPr kumimoji="1" lang="en-US" altLang="zh-CN" dirty="0"/>
              <a:t>device</a:t>
            </a:r>
            <a:r>
              <a:rPr kumimoji="1" lang="zh-CN" altLang="en-US" dirty="0"/>
              <a:t>的</a:t>
            </a:r>
            <a:r>
              <a:rPr kumimoji="1" lang="en-US" altLang="zh-CN" dirty="0"/>
              <a:t>juice jacking attack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加上</a:t>
            </a:r>
            <a:r>
              <a:rPr kumimoji="1" lang="en-US" altLang="zh-CN" dirty="0"/>
              <a:t>USB</a:t>
            </a:r>
            <a:r>
              <a:rPr kumimoji="1" lang="zh-CN" altLang="en-US" dirty="0"/>
              <a:t>也被用來當成實體的認證</a:t>
            </a:r>
            <a:r>
              <a:rPr kumimoji="1" lang="en-US" altLang="zh-CN" dirty="0"/>
              <a:t>token</a:t>
            </a:r>
            <a:r>
              <a:rPr kumimoji="1" lang="zh-CN" altLang="en-US" dirty="0"/>
              <a:t>或是儲存金鑰，因此是很有價值的攻擊目標。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最後因為大眾對</a:t>
            </a:r>
            <a:r>
              <a:rPr kumimoji="1" lang="en-US" altLang="zh-CN" dirty="0"/>
              <a:t>USB</a:t>
            </a:r>
            <a:r>
              <a:rPr kumimoji="1" lang="zh-CN" altLang="en-US" dirty="0"/>
              <a:t>安全的警覺性不高，會把來路不明的</a:t>
            </a:r>
            <a:r>
              <a:rPr kumimoji="1" lang="en-US" altLang="zh-CN" dirty="0"/>
              <a:t>USB</a:t>
            </a:r>
            <a:r>
              <a:rPr kumimoji="1" lang="zh-CN" altLang="en-US" dirty="0"/>
              <a:t>插進自己的電腦，因此</a:t>
            </a:r>
            <a:r>
              <a:rPr kumimoji="1" lang="en-US" altLang="zh-CN" dirty="0"/>
              <a:t>USB</a:t>
            </a:r>
            <a:r>
              <a:rPr kumimoji="1" lang="zh-CN" altLang="en-US" dirty="0"/>
              <a:t>是攻擊者容易下手的目標。</a:t>
            </a:r>
            <a:endParaRPr kumimoji="1" lang="en-US" altLang="zh-TW" dirty="0"/>
          </a:p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38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481938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第一種攻擊是偽裝攻擊，也就是</a:t>
            </a:r>
            <a:r>
              <a:rPr lang="en-US" altLang="zh-CN" dirty="0"/>
              <a:t>USB device</a:t>
            </a:r>
            <a:r>
              <a:rPr lang="zh-CN" altLang="en-US" dirty="0"/>
              <a:t>偽裝成另一種類型的裝置，通常是惡意的</a:t>
            </a:r>
            <a:r>
              <a:rPr lang="en-US" altLang="zh-CN" dirty="0"/>
              <a:t>HID</a:t>
            </a:r>
            <a:r>
              <a:rPr lang="zh-CN" altLang="en-US" dirty="0"/>
              <a:t>設備，偽裝成看似無害的硬體，如儲存裝置。因此攻擊者能偷偷地透過</a:t>
            </a:r>
            <a:r>
              <a:rPr lang="en-US" altLang="zh-CN" dirty="0"/>
              <a:t>HID</a:t>
            </a:r>
            <a:r>
              <a:rPr lang="zh-CN" altLang="en-US" dirty="0"/>
              <a:t>控制受害的裝置。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6912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那這個單元總共分成了三個部分。首先會介紹物聯網中常見的通訊協定，特別是在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標準化的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 network stack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這些協定所在的位置和彼此之間的關係。有些協定有相對應的有加強資安的版本，有些沒有。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第二個部分會簡介常見的網路層的攻擊，包括</a:t>
            </a:r>
            <a:r>
              <a:rPr lang="zh-TW" altLang="en-US" dirty="0"/>
              <a:t>中間人攻擊、重放、竊聽、竄改等。</a:t>
            </a:r>
            <a:endParaRPr lang="en-US" altLang="zh-TW" dirty="0"/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第三個部分是透過三個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 studies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介紹物聯網通訊協定中已知的弱點。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這個單元建議搭配的實驗為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Lab2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attacking IoT communication protocols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，物聯網通訊協定之攻擊實作。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079916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像這張示意圖中，一個看起來像是普通</a:t>
            </a:r>
            <a:r>
              <a:rPr lang="en-US" altLang="zh-CN" dirty="0"/>
              <a:t>USB</a:t>
            </a:r>
            <a:r>
              <a:rPr lang="zh-CN" altLang="en-US" dirty="0"/>
              <a:t>隨身碟的裝置，實際上是</a:t>
            </a:r>
            <a:r>
              <a:rPr lang="en-US" altLang="zh-CN" dirty="0"/>
              <a:t>keyboard</a:t>
            </a:r>
            <a:r>
              <a:rPr lang="zh-CN" altLang="en-US" dirty="0"/>
              <a:t>，當插上受害者的電腦時，即輸入事先寫好的腳本，控制受害電腦。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70123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此外，惡意的網卡裝置，也能偽裝成看似無害的硬體。</a:t>
            </a:r>
            <a:endParaRPr lang="en-US" altLang="zh-CN" dirty="0"/>
          </a:p>
          <a:p>
            <a:r>
              <a:rPr lang="zh-CN" altLang="en-US" dirty="0"/>
              <a:t>即使在電腦是未解鎖的狀況下，這個網卡裝置也可以成功攔截網路通訊。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507036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PoisonTap</a:t>
            </a:r>
            <a:r>
              <a:rPr lang="zh-CN" altLang="en-US" dirty="0"/>
              <a:t>就是一個例子。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934367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另一個針對</a:t>
            </a:r>
            <a:r>
              <a:rPr lang="en-US" altLang="zh-CN" dirty="0"/>
              <a:t>USB</a:t>
            </a:r>
            <a:r>
              <a:rPr lang="zh-TW" altLang="en-US" dirty="0"/>
              <a:t> </a:t>
            </a:r>
            <a:r>
              <a:rPr lang="en-US" altLang="zh-TW" dirty="0"/>
              <a:t>protocol</a:t>
            </a:r>
            <a:r>
              <a:rPr lang="zh-CN" altLang="en-US" dirty="0"/>
              <a:t>的攻擊，是所謂的</a:t>
            </a:r>
            <a:r>
              <a:rPr lang="en-US" altLang="zh-CN" dirty="0"/>
              <a:t>juice jacking</a:t>
            </a:r>
            <a:r>
              <a:rPr lang="zh-CN" altLang="en-US" dirty="0"/>
              <a:t>攻擊。在這裡的</a:t>
            </a:r>
            <a:r>
              <a:rPr lang="en-US" altLang="zh-CN" dirty="0"/>
              <a:t>juice</a:t>
            </a:r>
            <a:r>
              <a:rPr lang="zh-TW" altLang="en-US" dirty="0"/>
              <a:t>指得是設備的電量。</a:t>
            </a:r>
            <a:endParaRPr lang="en-US" altLang="zh-TW" dirty="0"/>
          </a:p>
          <a:p>
            <a:r>
              <a:rPr lang="zh-TW" altLang="en-US" dirty="0"/>
              <a:t>在</a:t>
            </a:r>
            <a:r>
              <a:rPr lang="en-US" altLang="zh-TW" dirty="0"/>
              <a:t>juice jacking</a:t>
            </a:r>
            <a:r>
              <a:rPr lang="zh-CN" altLang="en-US" dirty="0"/>
              <a:t>中，惡意的</a:t>
            </a:r>
            <a:r>
              <a:rPr lang="en-US" altLang="zh-CN" dirty="0"/>
              <a:t>host</a:t>
            </a:r>
            <a:r>
              <a:rPr lang="zh-CN" altLang="en-US" dirty="0"/>
              <a:t>趁著</a:t>
            </a:r>
            <a:r>
              <a:rPr lang="en-US" altLang="zh-CN" dirty="0"/>
              <a:t>device</a:t>
            </a:r>
            <a:r>
              <a:rPr lang="zh-CN" altLang="en-US" dirty="0"/>
              <a:t>在充電的時候，竊取資料或是插入惡意軟體。</a:t>
            </a:r>
            <a:endParaRPr lang="en-US" altLang="zh-CN" dirty="0"/>
          </a:p>
          <a:p>
            <a:r>
              <a:rPr lang="zh-CN" altLang="en-US" dirty="0"/>
              <a:t>這個攻擊之所以可行，是因為</a:t>
            </a:r>
            <a:r>
              <a:rPr lang="en-US" altLang="zh-CN" dirty="0"/>
              <a:t>USB</a:t>
            </a:r>
            <a:r>
              <a:rPr lang="zh-CN" altLang="en-US" dirty="0"/>
              <a:t>除了可以傳輸也可以充電。</a:t>
            </a:r>
            <a:endParaRPr lang="en-US" altLang="zh-CN" dirty="0"/>
          </a:p>
          <a:p>
            <a:r>
              <a:rPr lang="zh-CN" altLang="en-US" dirty="0"/>
              <a:t>現在公共充電站越來越普及，</a:t>
            </a:r>
            <a:r>
              <a:rPr lang="en-US" altLang="zh-CN" dirty="0"/>
              <a:t>juice jacking</a:t>
            </a:r>
            <a:r>
              <a:rPr lang="zh-CN" altLang="en-US" dirty="0"/>
              <a:t>的風險也越來越高。</a:t>
            </a:r>
            <a:endParaRPr lang="en-US" altLang="zh-CN" dirty="0"/>
          </a:p>
          <a:p>
            <a:r>
              <a:rPr lang="zh-CN" altLang="en-US" dirty="0"/>
              <a:t>為了防範</a:t>
            </a:r>
            <a:r>
              <a:rPr lang="en-US" altLang="zh-CN" dirty="0"/>
              <a:t>juice jacking</a:t>
            </a:r>
            <a:r>
              <a:rPr lang="zh-CN" altLang="en-US" dirty="0"/>
              <a:t>，一種方式是要取得使用者同意，才能進行除了充電以外的傳輸。現在的手機作業系統應該都有支援這樣的防護。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143301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從剛剛提到的偽裝攻擊來看，把來路不明的</a:t>
            </a:r>
            <a:r>
              <a:rPr kumimoji="1" lang="en-US" altLang="zh-CN" dirty="0"/>
              <a:t>USB</a:t>
            </a:r>
            <a:r>
              <a:rPr kumimoji="1" lang="zh-CN" altLang="en-US" dirty="0"/>
              <a:t>插進自己的電腦是很危險的。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Google security training</a:t>
            </a:r>
            <a:r>
              <a:rPr kumimoji="1" lang="zh-CN" altLang="en-US" dirty="0"/>
              <a:t>也直接說不要把任何路邊撿到的</a:t>
            </a:r>
            <a:r>
              <a:rPr kumimoji="1" lang="en-US" altLang="zh-CN" dirty="0"/>
              <a:t>USB</a:t>
            </a:r>
            <a:r>
              <a:rPr kumimoji="1" lang="zh-CN" altLang="en-US" dirty="0"/>
              <a:t>插進自己的電腦。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然而實際上民眾的警覺心有多高呢？</a:t>
            </a:r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289971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有一個研究團隊對此也很好奇，因此就做了一個實驗。</a:t>
            </a:r>
            <a:endParaRPr lang="en-US" altLang="zh-CN" dirty="0"/>
          </a:p>
          <a:p>
            <a:r>
              <a:rPr lang="zh-CN" altLang="en-US" dirty="0"/>
              <a:t>他們在</a:t>
            </a:r>
            <a:r>
              <a:rPr lang="en-US" altLang="zh-CN" dirty="0"/>
              <a:t>UIUC</a:t>
            </a:r>
            <a:r>
              <a:rPr lang="zh-CN" altLang="en-US" dirty="0"/>
              <a:t>的校園裡，隨處放置了</a:t>
            </a:r>
            <a:r>
              <a:rPr lang="en-US" altLang="zh-CN" dirty="0"/>
              <a:t>297</a:t>
            </a:r>
            <a:r>
              <a:rPr lang="zh-CN" altLang="en-US" dirty="0"/>
              <a:t>個</a:t>
            </a:r>
            <a:r>
              <a:rPr lang="en-US" altLang="zh-CN" dirty="0"/>
              <a:t>USB</a:t>
            </a:r>
            <a:r>
              <a:rPr lang="zh-CN" altLang="en-US" dirty="0"/>
              <a:t>。如圖所示，這些</a:t>
            </a:r>
            <a:r>
              <a:rPr lang="en-US" altLang="zh-CN" dirty="0"/>
              <a:t>USB</a:t>
            </a:r>
            <a:r>
              <a:rPr lang="zh-CN" altLang="en-US" dirty="0"/>
              <a:t>的外觀有五種，有的是沒有資訊，有的有附上</a:t>
            </a:r>
            <a:r>
              <a:rPr lang="en-US" altLang="zh-CN" dirty="0"/>
              <a:t>return label</a:t>
            </a:r>
            <a:r>
              <a:rPr lang="zh-CN" altLang="en-US" dirty="0"/>
              <a:t>，有的有寫機密，甚至有一個寫說有考試解答。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838037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在這些</a:t>
            </a:r>
            <a:r>
              <a:rPr lang="en-US" altLang="zh-CN" dirty="0"/>
              <a:t>USB</a:t>
            </a:r>
            <a:r>
              <a:rPr lang="zh-CN" altLang="en-US" dirty="0"/>
              <a:t>裡面有的有個人的資料、像是照片，在</a:t>
            </a:r>
            <a:r>
              <a:rPr lang="en-US" altLang="zh-CN" dirty="0"/>
              <a:t>exam solution</a:t>
            </a:r>
            <a:r>
              <a:rPr lang="zh-CN" altLang="en-US" dirty="0"/>
              <a:t>裡，則有看似考試答案的資料。</a:t>
            </a:r>
            <a:endParaRPr lang="en-US" altLang="zh-CN" dirty="0"/>
          </a:p>
          <a:p>
            <a:r>
              <a:rPr lang="zh-CN" altLang="en-US" dirty="0"/>
              <a:t>為了追蹤撿到</a:t>
            </a:r>
            <a:r>
              <a:rPr lang="en-US" altLang="zh-CN" dirty="0"/>
              <a:t>USB</a:t>
            </a:r>
            <a:r>
              <a:rPr lang="zh-CN" altLang="en-US" dirty="0"/>
              <a:t>的人會查看哪些檔案，這些檔案其實都是</a:t>
            </a:r>
            <a:r>
              <a:rPr lang="en-US" altLang="zh-CN" dirty="0"/>
              <a:t>html</a:t>
            </a:r>
            <a:r>
              <a:rPr lang="zh-CN" altLang="en-US" dirty="0"/>
              <a:t>檔，只要打開，研究團隊就會收到通知。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344712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結果很有趣，也可以說不出所料。</a:t>
            </a:r>
            <a:endParaRPr lang="en-US" altLang="zh-CN" dirty="0"/>
          </a:p>
          <a:p>
            <a:r>
              <a:rPr lang="en-US" dirty="0"/>
              <a:t>297</a:t>
            </a:r>
            <a:r>
              <a:rPr lang="zh-CN" altLang="en-US" dirty="0"/>
              <a:t>個中有</a:t>
            </a:r>
            <a:r>
              <a:rPr lang="en-US" altLang="zh-CN" dirty="0"/>
              <a:t>270</a:t>
            </a:r>
            <a:r>
              <a:rPr lang="zh-CN" altLang="en-US" dirty="0"/>
              <a:t>個被撿走，其中有</a:t>
            </a:r>
            <a:r>
              <a:rPr lang="en-US" altLang="zh-CN" dirty="0"/>
              <a:t>45%</a:t>
            </a:r>
            <a:r>
              <a:rPr lang="zh-CN" altLang="en-US" dirty="0"/>
              <a:t>的檔案被打開過。</a:t>
            </a:r>
            <a:endParaRPr lang="en-US" altLang="zh-CN" dirty="0"/>
          </a:p>
          <a:p>
            <a:r>
              <a:rPr lang="zh-CN" altLang="en-US" dirty="0"/>
              <a:t>不同的外觀、放置的地點、時間等都沒有影響。唯一有比較低的是附上</a:t>
            </a:r>
            <a:r>
              <a:rPr lang="en-US" altLang="zh-CN" dirty="0"/>
              <a:t>return label</a:t>
            </a:r>
            <a:r>
              <a:rPr lang="zh-CN" altLang="en-US" dirty="0"/>
              <a:t>的</a:t>
            </a:r>
            <a:r>
              <a:rPr lang="en-US" altLang="zh-CN" dirty="0"/>
              <a:t>USB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研究團隊事後訪談部分撿到</a:t>
            </a:r>
            <a:r>
              <a:rPr lang="en-US" altLang="zh-CN" dirty="0"/>
              <a:t>USB</a:t>
            </a:r>
            <a:r>
              <a:rPr lang="zh-CN" altLang="en-US" dirty="0"/>
              <a:t>的人，他們聲稱打開</a:t>
            </a:r>
            <a:r>
              <a:rPr lang="en-US" altLang="zh-CN" dirty="0"/>
              <a:t>USB</a:t>
            </a:r>
            <a:r>
              <a:rPr lang="zh-CN" altLang="en-US" dirty="0"/>
              <a:t>的檔案的目的是為了找到</a:t>
            </a:r>
            <a:r>
              <a:rPr lang="en-US" altLang="zh-CN" dirty="0"/>
              <a:t>USB</a:t>
            </a:r>
            <a:r>
              <a:rPr lang="zh-CN" altLang="en-US" dirty="0"/>
              <a:t>的失主，這個與剛剛的觀察吻合。然而研究團隊也發現，這些人很多也會打開相片檔案，但其實其他檔案如</a:t>
            </a:r>
            <a:r>
              <a:rPr lang="en-US" altLang="zh-CN" dirty="0"/>
              <a:t>resume</a:t>
            </a:r>
            <a:r>
              <a:rPr lang="zh-CN" altLang="en-US" dirty="0"/>
              <a:t>更容易有個人資料，顯示其實還是有窺探隱私的好奇心。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232738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最後一個</a:t>
            </a:r>
            <a:r>
              <a:rPr lang="en-US" altLang="zh-CN" dirty="0"/>
              <a:t>case study</a:t>
            </a:r>
            <a:r>
              <a:rPr lang="zh-CN" altLang="en-US" dirty="0"/>
              <a:t>，我們要討論的是</a:t>
            </a:r>
            <a:r>
              <a:rPr lang="en-US" altLang="zh-CN" dirty="0"/>
              <a:t>device pairing</a:t>
            </a:r>
            <a:r>
              <a:rPr lang="zh-CN" altLang="en-US" dirty="0"/>
              <a:t>的機制。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17783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Device pairing</a:t>
            </a:r>
            <a:r>
              <a:rPr kumimoji="1" lang="zh-CN" altLang="en-US" dirty="0"/>
              <a:t>或裝置</a:t>
            </a:r>
            <a:r>
              <a:rPr kumimoji="1" lang="zh-TW" altLang="en-US" dirty="0"/>
              <a:t>配對，是在兩個裝置沒有分享共同資訊的前提之下，讓兩者之間建立安全的通道的過程，通常是建立一把兩個裝置才知道的秘密金鑰，而這個建立的金鑰可用於保護之後的通訊。</a:t>
            </a:r>
            <a:endParaRPr kumimoji="1" lang="en-US" altLang="zh-TW" dirty="0"/>
          </a:p>
          <a:p>
            <a:r>
              <a:rPr kumimoji="1" lang="zh-CN" altLang="en-US" dirty="0"/>
              <a:t>例如下圖中，</a:t>
            </a:r>
            <a:r>
              <a:rPr kumimoji="1" lang="en-US" altLang="zh-CN" dirty="0" err="1"/>
              <a:t>iphone</a:t>
            </a:r>
            <a:r>
              <a:rPr kumimoji="1" lang="zh-CN" altLang="en-US" dirty="0"/>
              <a:t>和</a:t>
            </a:r>
            <a:r>
              <a:rPr kumimoji="1" lang="en-US" altLang="zh-CN" dirty="0" err="1"/>
              <a:t>AirPod</a:t>
            </a:r>
            <a:r>
              <a:rPr kumimoji="1" lang="zh-CN" altLang="en-US" dirty="0"/>
              <a:t>耳機配對、手機和電視配對。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3426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首先介紹物聯網中常見的通訊協定。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125000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而安全的配對的意思是要確保，</a:t>
            </a:r>
            <a:r>
              <a:rPr lang="zh-TW" altLang="en-US" dirty="0"/>
              <a:t>配對的過程能夠抵禦中間人（</a:t>
            </a:r>
            <a:r>
              <a:rPr lang="en-US" altLang="zh-TW" dirty="0" err="1"/>
              <a:t>MitM</a:t>
            </a:r>
            <a:r>
              <a:rPr lang="zh-TW" altLang="en-US" dirty="0"/>
              <a:t>）攻擊，也就是配對的機制必須要能夠認證對方是否真的是想要配對的對象。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50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536498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在無線</a:t>
            </a:r>
            <a:r>
              <a:rPr lang="en-US" altLang="zh-TW" dirty="0"/>
              <a:t>ad hoc</a:t>
            </a:r>
            <a:r>
              <a:rPr lang="zh-TW" altLang="en-US" dirty="0"/>
              <a:t>網路中，要做到安全的配對是很有挑戰性的，因為無線訊號的廣播性質讓它很容易受到竊聽和操縱。</a:t>
            </a:r>
            <a:endParaRPr lang="en-US" altLang="zh-TW" dirty="0"/>
          </a:p>
          <a:p>
            <a:r>
              <a:rPr lang="zh-TW" altLang="en-US" dirty="0"/>
              <a:t>此外，配對的機制</a:t>
            </a:r>
            <a:r>
              <a:rPr lang="zh-CN" altLang="en-US" dirty="0"/>
              <a:t>須</a:t>
            </a:r>
            <a:r>
              <a:rPr lang="zh-TW" altLang="en-US" dirty="0"/>
              <a:t>考量到有些設備資源有限（例如，沒有輸出顯示的設備），且一般使用者也需要操作配對，，需避免要求使用額外的輸入輸出裝置，或是避免要求使用者做複雜的操作。</a:t>
            </a:r>
            <a:endParaRPr lang="en-US" altLang="zh-TW" dirty="0"/>
          </a:p>
          <a:p>
            <a:r>
              <a:rPr lang="zh-TW" altLang="en-US" dirty="0"/>
              <a:t>也就是除了考慮安全性，也須同時考量可用性和可部署性。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51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645485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安全的配對機制可以分成兩類。一種需要仰賴輔助通道，通常稱為</a:t>
            </a:r>
            <a:r>
              <a:rPr lang="en-US" altLang="zh-TW" dirty="0"/>
              <a:t>out-of-band</a:t>
            </a:r>
            <a:r>
              <a:rPr lang="zh-CN" altLang="en-US" dirty="0"/>
              <a:t>通道；一種不需要使用</a:t>
            </a:r>
            <a:r>
              <a:rPr lang="en-US" altLang="zh-CN" dirty="0"/>
              <a:t>OOB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TW" altLang="en-US" dirty="0"/>
              <a:t>這裡的假設是，</a:t>
            </a:r>
            <a:r>
              <a:rPr lang="en-US" altLang="zh-TW" dirty="0"/>
              <a:t>in-band</a:t>
            </a:r>
            <a:r>
              <a:rPr lang="zh-TW" altLang="en-US" dirty="0"/>
              <a:t>通道容易受到中間人（</a:t>
            </a:r>
            <a:r>
              <a:rPr lang="en-US" altLang="zh-TW" dirty="0" err="1"/>
              <a:t>MitM</a:t>
            </a:r>
            <a:r>
              <a:rPr lang="zh-TW" altLang="en-US" dirty="0"/>
              <a:t>）攻擊； 而</a:t>
            </a:r>
            <a:r>
              <a:rPr lang="en-US" altLang="zh-TW" dirty="0"/>
              <a:t>OOB</a:t>
            </a:r>
            <a:r>
              <a:rPr lang="zh-TW" altLang="en-US" dirty="0"/>
              <a:t>通道能在有</a:t>
            </a:r>
            <a:r>
              <a:rPr lang="en-US" altLang="zh-TW" dirty="0" err="1"/>
              <a:t>MitM</a:t>
            </a:r>
            <a:r>
              <a:rPr lang="zh-TW" altLang="en-US" dirty="0"/>
              <a:t>的狀況下，保障通訊的認證性。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52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790923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因為</a:t>
            </a:r>
            <a:r>
              <a:rPr kumimoji="1" lang="en-US" altLang="zh-TW" dirty="0"/>
              <a:t>OOB</a:t>
            </a:r>
            <a:r>
              <a:rPr kumimoji="1" lang="zh-TW" altLang="en-US" dirty="0"/>
              <a:t>通道通常只有有限的頻寬，因此主要是用來驗證比較少量的資訊，例如說公鑰的</a:t>
            </a:r>
            <a:r>
              <a:rPr kumimoji="1" lang="en-US" altLang="zh-TW" dirty="0"/>
              <a:t>hash</a:t>
            </a:r>
            <a:r>
              <a:rPr kumimoji="1" lang="zh-CN" altLang="en-US" dirty="0"/>
              <a:t>值。</a:t>
            </a:r>
            <a:endParaRPr kumimoji="1" lang="en-US" altLang="zh-CN" dirty="0"/>
          </a:p>
          <a:p>
            <a:r>
              <a:rPr kumimoji="1" lang="en-US" altLang="zh-TW" dirty="0"/>
              <a:t>OOB</a:t>
            </a:r>
            <a:r>
              <a:rPr kumimoji="1" lang="zh-CN" altLang="en-US" dirty="0"/>
              <a:t>通道不能直接取代頻寬高的</a:t>
            </a:r>
            <a:r>
              <a:rPr kumimoji="1" lang="en-US" altLang="zh-CN" dirty="0"/>
              <a:t>in-band</a:t>
            </a:r>
            <a:r>
              <a:rPr kumimoji="1" lang="zh-CN" altLang="en-US" dirty="0"/>
              <a:t>通道。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53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253259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</a:t>
            </a:r>
            <a:r>
              <a:rPr lang="en-US" altLang="zh-TW" dirty="0"/>
              <a:t>1990</a:t>
            </a:r>
            <a:r>
              <a:rPr lang="zh-TW" altLang="en-US" dirty="0"/>
              <a:t>年代和</a:t>
            </a:r>
            <a:r>
              <a:rPr lang="en-US" altLang="zh-TW" dirty="0"/>
              <a:t>2000</a:t>
            </a:r>
            <a:r>
              <a:rPr lang="zh-TW" altLang="en-US" dirty="0"/>
              <a:t>年代有一些知名的的安全配對協定，用了不同的</a:t>
            </a:r>
            <a:r>
              <a:rPr lang="en-US" altLang="zh-TW" dirty="0"/>
              <a:t>OOB</a:t>
            </a:r>
            <a:r>
              <a:rPr lang="zh-CN" altLang="en-US" dirty="0"/>
              <a:t>通道。</a:t>
            </a:r>
            <a:endParaRPr lang="en-US" altLang="zh-CN" dirty="0"/>
          </a:p>
          <a:p>
            <a:r>
              <a:rPr lang="zh-CN" altLang="en-US" dirty="0"/>
              <a:t>例如</a:t>
            </a:r>
            <a:r>
              <a:rPr lang="en-US" altLang="zh-CN" dirty="0"/>
              <a:t>resurrecting duckling</a:t>
            </a:r>
            <a:r>
              <a:rPr lang="zh-TW" altLang="en-US" dirty="0"/>
              <a:t>是使用實體接觸、</a:t>
            </a:r>
            <a:r>
              <a:rPr lang="en-US" altLang="zh-TW" dirty="0"/>
              <a:t>talking to strangers</a:t>
            </a:r>
            <a:r>
              <a:rPr lang="zh-CN" altLang="en-US" dirty="0"/>
              <a:t>使用紅外線、</a:t>
            </a:r>
            <a:r>
              <a:rPr lang="en-US" altLang="zh-CN" dirty="0"/>
              <a:t>seeing is believing</a:t>
            </a:r>
            <a:r>
              <a:rPr lang="zh-CN" altLang="en-US" dirty="0"/>
              <a:t>是用視覺通道、</a:t>
            </a:r>
            <a:r>
              <a:rPr lang="en-US" altLang="zh-CN" dirty="0"/>
              <a:t>oud and clear</a:t>
            </a:r>
            <a:r>
              <a:rPr lang="zh-CN" altLang="en-US" dirty="0"/>
              <a:t>使用聽覺通道。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54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013023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一般來說，我們可以把這些</a:t>
            </a:r>
            <a:r>
              <a:rPr kumimoji="1" lang="en-US" altLang="zh-CN" dirty="0"/>
              <a:t>OOB</a:t>
            </a:r>
            <a:r>
              <a:rPr kumimoji="1" lang="zh-CN" altLang="en-US" dirty="0"/>
              <a:t>通道分成兩類：人類可感知的、以及實體受限的。</a:t>
            </a:r>
            <a:endParaRPr kumimoji="1" lang="en-US" altLang="zh-CN" dirty="0"/>
          </a:p>
          <a:p>
            <a:r>
              <a:rPr kumimoji="1" lang="zh-CN" altLang="en-US" dirty="0"/>
              <a:t>第一類，人類可感知的</a:t>
            </a:r>
            <a:r>
              <a:rPr kumimoji="1" lang="en-US" altLang="zh-CN" dirty="0"/>
              <a:t>OOB</a:t>
            </a:r>
            <a:r>
              <a:rPr kumimoji="1" lang="zh-CN" altLang="en-US" dirty="0"/>
              <a:t>通道，是利用人的參與確保</a:t>
            </a:r>
            <a:r>
              <a:rPr kumimoji="1" lang="en-US" altLang="zh-CN" dirty="0"/>
              <a:t>OOB</a:t>
            </a:r>
            <a:r>
              <a:rPr kumimoji="1" lang="zh-CN" altLang="en-US" dirty="0"/>
              <a:t>上傳輸資訊的認證性；例如透過使用者比對兩個裝置上是否有相同的</a:t>
            </a:r>
            <a:r>
              <a:rPr kumimoji="1" lang="en-US" altLang="zh-CN" dirty="0"/>
              <a:t>PIN</a:t>
            </a:r>
            <a:r>
              <a:rPr kumimoji="1" lang="zh-CN" altLang="en-US" dirty="0"/>
              <a:t>碼。</a:t>
            </a:r>
            <a:endParaRPr kumimoji="1" lang="en-US" altLang="zh-CN" dirty="0"/>
          </a:p>
          <a:p>
            <a:r>
              <a:rPr kumimoji="1" lang="zh-CN" altLang="en-US" dirty="0"/>
              <a:t>第二類，實體受限的</a:t>
            </a:r>
            <a:r>
              <a:rPr kumimoji="1" lang="en-US" altLang="zh-CN" dirty="0"/>
              <a:t>OOB</a:t>
            </a:r>
            <a:r>
              <a:rPr kumimoji="1" lang="zh-CN" altLang="en-US" dirty="0"/>
              <a:t>通道，是假設攻擊者受到實體的限制，無法攔截訊息；例如透過近距離的</a:t>
            </a:r>
            <a:r>
              <a:rPr kumimoji="1" lang="en-US" altLang="zh-CN" dirty="0"/>
              <a:t>NFC</a:t>
            </a:r>
            <a:r>
              <a:rPr kumimoji="1" lang="zh-CN" altLang="en-US" dirty="0"/>
              <a:t>傳輸。</a:t>
            </a:r>
            <a:endParaRPr kumimoji="1" lang="en-US" altLang="zh-CN" dirty="0"/>
          </a:p>
          <a:p>
            <a:r>
              <a:rPr kumimoji="1" lang="it-IT" altLang="zh-TW" dirty="0"/>
              <a:t>﻿</a:t>
            </a:r>
            <a:r>
              <a:rPr kumimoji="1" lang="it-IT" altLang="zh-TW" dirty="0" err="1"/>
              <a:t>electrodes</a:t>
            </a:r>
            <a:r>
              <a:rPr kumimoji="1" lang="it-IT" altLang="zh-TW" dirty="0"/>
              <a:t> </a:t>
            </a:r>
            <a:r>
              <a:rPr kumimoji="1" lang="zh-TW" altLang="en-US" dirty="0"/>
              <a:t>電極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55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96597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要注意的是，我們是假設</a:t>
            </a:r>
            <a:r>
              <a:rPr lang="en-US" dirty="0"/>
              <a:t>OOB</a:t>
            </a:r>
            <a:r>
              <a:rPr lang="zh-TW" altLang="en-US" dirty="0"/>
              <a:t>可以在有</a:t>
            </a:r>
            <a:r>
              <a:rPr lang="zh-CN" altLang="en-US" dirty="0"/>
              <a:t>中間人攻擊的威脅下，確保</a:t>
            </a:r>
            <a:r>
              <a:rPr lang="zh-TW" altLang="en-US" dirty="0"/>
              <a:t>通訊的認證性。</a:t>
            </a:r>
            <a:endParaRPr lang="en-US" altLang="zh-TW" dirty="0"/>
          </a:p>
          <a:p>
            <a:r>
              <a:rPr lang="zh-TW" altLang="en-US" dirty="0"/>
              <a:t>因此我們需要在合理的應用場景和威脅模型下，說明這一假設的合理性。</a:t>
            </a:r>
          </a:p>
          <a:p>
            <a:r>
              <a:rPr lang="zh-TW" altLang="en-US" dirty="0"/>
              <a:t>舉例來說，若使用</a:t>
            </a:r>
            <a:r>
              <a:rPr lang="en-US" altLang="zh-TW" dirty="0"/>
              <a:t>NFC</a:t>
            </a:r>
            <a:r>
              <a:rPr lang="zh-CN" altLang="en-US" dirty="0"/>
              <a:t>為</a:t>
            </a:r>
            <a:r>
              <a:rPr lang="en-US" altLang="zh-CN" dirty="0"/>
              <a:t>OOB</a:t>
            </a:r>
            <a:r>
              <a:rPr lang="zh-CN" altLang="en-US" dirty="0"/>
              <a:t>，我們須假設</a:t>
            </a:r>
            <a:r>
              <a:rPr lang="zh-TW" altLang="en-US" dirty="0"/>
              <a:t>攻擊者不在</a:t>
            </a:r>
            <a:r>
              <a:rPr lang="en-US" dirty="0"/>
              <a:t>NFC</a:t>
            </a:r>
            <a:r>
              <a:rPr lang="zh-TW" altLang="en-US" dirty="0"/>
              <a:t>的通信範圍內，並且設備配備了相應的收發器模組，則</a:t>
            </a:r>
            <a:r>
              <a:rPr lang="en-US" dirty="0"/>
              <a:t>NFC</a:t>
            </a:r>
            <a:r>
              <a:rPr lang="zh-TW" altLang="en-US" dirty="0"/>
              <a:t>可用作</a:t>
            </a:r>
            <a:r>
              <a:rPr lang="en-US" dirty="0"/>
              <a:t>OOB</a:t>
            </a:r>
            <a:r>
              <a:rPr lang="zh-TW" altLang="en-US" dirty="0"/>
              <a:t>通道。</a:t>
            </a:r>
          </a:p>
          <a:p>
            <a:r>
              <a:rPr lang="zh-CN" altLang="en-US" dirty="0"/>
              <a:t>另一個例子，若我們使用</a:t>
            </a:r>
            <a:r>
              <a:rPr lang="en-US" dirty="0"/>
              <a:t>VLC</a:t>
            </a:r>
            <a:r>
              <a:rPr lang="zh-TW" altLang="en-US" dirty="0"/>
              <a:t>和紅外線提供的“視覺通道，我們須假設使用者有足夠警覺心，可以發現實際站在兩個設備之間的潛在</a:t>
            </a:r>
            <a:r>
              <a:rPr lang="zh-CN" altLang="en-US" dirty="0"/>
              <a:t>中間人</a:t>
            </a:r>
            <a:r>
              <a:rPr lang="zh-TW" altLang="en-US" dirty="0"/>
              <a:t>攻擊者。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56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201443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透過人類可感知的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OOB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，如視覺、聲音、觸覺通道等。使用者必須主動驗證兩個設備是否同意交換資訊，檢驗的方式可以是比較兩個設備上顯示的代碼、將顯示在一個設備上的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輸入另一個設備等等。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57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616184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舉例來說，藍牙低功耗（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）標準中的配對協定有兩種模式需要使用者參與。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Passkey Entry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的模式中，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一台設備上會顯示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碼，而使用者要將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碼輸入到另一台設備上。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BLE4.2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以上所支援的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Numeric Comparison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模式中，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兩個設備均顯示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碼，使用者要檢查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碼是否匹配。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58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918650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 dirty="0"/>
              <a:t>然而仰賴使用者比對或是輸入資訊其實不太可靠，人容易犯錯或偷懶。</a:t>
            </a:r>
            <a:endParaRPr lang="en-US" altLang="zh-TW" dirty="0"/>
          </a:p>
          <a:p>
            <a:pPr lvl="0"/>
            <a:r>
              <a:rPr lang="zh-TW" altLang="en-US" dirty="0"/>
              <a:t>因此另一類方法考慮在</a:t>
            </a:r>
            <a:r>
              <a:rPr lang="en-US" altLang="zh-TW" dirty="0"/>
              <a:t>physically constrained OOB</a:t>
            </a:r>
            <a:r>
              <a:rPr lang="zh-CN" altLang="en-US" dirty="0"/>
              <a:t>通道，</a:t>
            </a:r>
            <a:r>
              <a:rPr lang="zh-TW" altLang="en-US" dirty="0"/>
              <a:t>其因為物理上的限制，先天具有抵禦中間人攻擊的能力，可以減少或避免使用者參與。例如</a:t>
            </a:r>
            <a:r>
              <a:rPr lang="en-US" altLang="zh-TW" dirty="0"/>
              <a:t>NFC</a:t>
            </a:r>
            <a:r>
              <a:rPr lang="zh-CN" altLang="en-US" dirty="0"/>
              <a:t>的通訊範圍是公分，因此可以作為有</a:t>
            </a:r>
            <a:r>
              <a:rPr lang="en-US" altLang="zh-CN" dirty="0"/>
              <a:t>location</a:t>
            </a:r>
            <a:r>
              <a:rPr lang="zh-CN" altLang="en-US" dirty="0"/>
              <a:t>限制的</a:t>
            </a:r>
            <a:r>
              <a:rPr lang="en-US" altLang="zh-CN" dirty="0"/>
              <a:t>OOB</a:t>
            </a:r>
            <a:r>
              <a:rPr lang="zh-CN" altLang="en-US" dirty="0"/>
              <a:t>。</a:t>
            </a:r>
            <a:endParaRPr lang="en-US" altLang="zh-CN" dirty="0"/>
          </a:p>
          <a:p>
            <a:pPr lvl="0"/>
            <a:r>
              <a:rPr lang="zh-CN" altLang="en-US" dirty="0"/>
              <a:t>有些則是使用兩個裝置所感知道的環境資訊（例如</a:t>
            </a:r>
            <a:r>
              <a:rPr lang="en-US" altLang="zh-CN" dirty="0"/>
              <a:t>signal strength</a:t>
            </a:r>
            <a:r>
              <a:rPr lang="zh-CN" altLang="en-US" dirty="0"/>
              <a:t>、</a:t>
            </a:r>
            <a:r>
              <a:rPr lang="en-US" altLang="zh-CN" dirty="0"/>
              <a:t>background noise</a:t>
            </a:r>
            <a:r>
              <a:rPr lang="zh-CN" altLang="en-US" dirty="0"/>
              <a:t>）的相似度，判斷兩個裝置是否實際上在附近。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59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43167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網路的通訊協定有很多種，這頁投影片上列出了在</a:t>
            </a:r>
            <a:r>
              <a:rPr kumimoji="1" lang="en-US" altLang="zh-TW" dirty="0"/>
              <a:t>IoT</a:t>
            </a:r>
            <a:r>
              <a:rPr kumimoji="1" lang="zh-CN" altLang="en-US" dirty="0"/>
              <a:t>中常見的通訊協定。</a:t>
            </a:r>
            <a:endParaRPr kumimoji="1" lang="en-US" altLang="zh-TW" dirty="0"/>
          </a:p>
          <a:p>
            <a:r>
              <a:rPr kumimoji="1" lang="zh-TW" altLang="en-US" dirty="0"/>
              <a:t>可以看到的是有些存在很久了</a:t>
            </a:r>
            <a:r>
              <a:rPr kumimoji="1" lang="zh-CN" altLang="en-US" dirty="0"/>
              <a:t>是我們已經很熟悉的</a:t>
            </a:r>
            <a:r>
              <a:rPr kumimoji="1" lang="zh-TW" altLang="en-US" dirty="0"/>
              <a:t>，例如</a:t>
            </a:r>
            <a:r>
              <a:rPr kumimoji="1" lang="en-US" altLang="zh-TW" dirty="0" err="1"/>
              <a:t>WiFi</a:t>
            </a:r>
            <a:r>
              <a:rPr kumimoji="1" lang="zh-TW" altLang="en-US" dirty="0"/>
              <a:t>、</a:t>
            </a:r>
            <a:r>
              <a:rPr kumimoji="1" lang="en-US" altLang="zh-TW" dirty="0"/>
              <a:t>Bluetooth</a:t>
            </a:r>
            <a:r>
              <a:rPr kumimoji="1" lang="zh-TW" altLang="en-US" dirty="0"/>
              <a:t>、</a:t>
            </a:r>
            <a:r>
              <a:rPr kumimoji="1" lang="en-US" altLang="zh-TW" dirty="0"/>
              <a:t>NFC</a:t>
            </a:r>
            <a:r>
              <a:rPr kumimoji="1" lang="zh-TW" altLang="en-US" dirty="0"/>
              <a:t>、</a:t>
            </a:r>
            <a:r>
              <a:rPr kumimoji="1" lang="en-US" altLang="zh-TW" dirty="0"/>
              <a:t>USB</a:t>
            </a:r>
            <a:r>
              <a:rPr kumimoji="1" lang="zh-TW" altLang="en-US" dirty="0"/>
              <a:t>，有些是為了</a:t>
            </a:r>
            <a:r>
              <a:rPr kumimoji="1" lang="en-US" altLang="zh-TW" dirty="0"/>
              <a:t>IoT</a:t>
            </a:r>
            <a:r>
              <a:rPr kumimoji="1" lang="zh-TW" altLang="en-US" dirty="0"/>
              <a:t>而制訂或是因</a:t>
            </a:r>
            <a:r>
              <a:rPr kumimoji="1" lang="zh-CN" altLang="en-US" dirty="0"/>
              <a:t>為物聯網通訊的特殊需求而受到重視的，像是</a:t>
            </a:r>
            <a:r>
              <a:rPr kumimoji="1" lang="en-US" altLang="zh-CN" dirty="0"/>
              <a:t>BLE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LoRa</a:t>
            </a:r>
            <a:r>
              <a:rPr kumimoji="1" lang="zh-CN" altLang="en-US" dirty="0"/>
              <a:t>、</a:t>
            </a:r>
            <a:r>
              <a:rPr kumimoji="1" lang="en-US" altLang="zh-CN" dirty="0"/>
              <a:t>5G</a:t>
            </a:r>
            <a:r>
              <a:rPr kumimoji="1" lang="zh-CN" altLang="en-US" dirty="0"/>
              <a:t>、</a:t>
            </a:r>
            <a:r>
              <a:rPr kumimoji="1" lang="en-US" altLang="zh-CN" dirty="0"/>
              <a:t>ZigBee</a:t>
            </a:r>
            <a:r>
              <a:rPr kumimoji="1" lang="zh-CN" altLang="en-US" dirty="0"/>
              <a:t>等等。</a:t>
            </a:r>
            <a:endParaRPr kumimoji="1" lang="en-US" altLang="zh-TW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baseline="0" dirty="0"/>
              <a:t>這些通訊協定各有不同的適用情境。</a:t>
            </a:r>
            <a:r>
              <a:rPr kumimoji="1" lang="zh-TW" altLang="en-US" baseline="0" dirty="0"/>
              <a:t>這個統整表展示了幾個重點，有的所需的</a:t>
            </a:r>
            <a:r>
              <a:rPr kumimoji="1" lang="en-US" altLang="zh-TW" baseline="0" dirty="0"/>
              <a:t>power</a:t>
            </a:r>
            <a:r>
              <a:rPr kumimoji="1" lang="zh-CN" altLang="en-US" baseline="0" dirty="0"/>
              <a:t>較低，適用於須靠電池運作的裝置，例如像是穿戴式裝置。根據通訊範圍，有些適用於智慧城市的應用，有些適用於智慧家庭或個人使用。</a:t>
            </a:r>
            <a:endParaRPr kumimoji="1"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baseline="0" dirty="0"/>
              <a:t>一般而言，</a:t>
            </a:r>
            <a:r>
              <a:rPr kumimoji="1" lang="en-US" altLang="zh-TW" baseline="0" dirty="0"/>
              <a:t>power</a:t>
            </a:r>
            <a:r>
              <a:rPr kumimoji="1" lang="zh-TW" altLang="en-US" baseline="0" dirty="0"/>
              <a:t>越低，</a:t>
            </a:r>
            <a:r>
              <a:rPr kumimoji="1" lang="en-US" altLang="zh-TW" baseline="0" dirty="0"/>
              <a:t>data rate</a:t>
            </a:r>
            <a:r>
              <a:rPr kumimoji="1" lang="zh-TW" altLang="en-US" baseline="0" dirty="0"/>
              <a:t>或</a:t>
            </a:r>
            <a:r>
              <a:rPr kumimoji="1" lang="en-US" altLang="zh-TW" baseline="0" dirty="0"/>
              <a:t>range</a:t>
            </a:r>
            <a:r>
              <a:rPr kumimoji="1" lang="zh-TW" altLang="en-US" baseline="0" dirty="0"/>
              <a:t>也越小。</a:t>
            </a:r>
            <a:endParaRPr kumimoji="1" lang="en-US" altLang="zh-TW" baseline="0" dirty="0"/>
          </a:p>
          <a:p>
            <a:pPr rtl="0" eaLnBrk="1" fontAlgn="t" latinLnBrk="0" hangingPunct="1"/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05024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有些時候我們可能</a:t>
            </a:r>
            <a:r>
              <a:rPr lang="zh-CN" altLang="en-US" dirty="0"/>
              <a:t>找不到能用的</a:t>
            </a:r>
            <a:r>
              <a:rPr lang="en-US" altLang="zh-CN" dirty="0"/>
              <a:t>OOB</a:t>
            </a:r>
            <a:r>
              <a:rPr lang="zh-CN" altLang="en-US" dirty="0"/>
              <a:t>通道，因此有些安全配對機制強調只需要</a:t>
            </a:r>
            <a:r>
              <a:rPr lang="en-US" altLang="zh-CN" dirty="0"/>
              <a:t>in-band</a:t>
            </a:r>
            <a:r>
              <a:rPr lang="zh-CN" altLang="en-US" dirty="0"/>
              <a:t>的通道，透過</a:t>
            </a:r>
            <a:r>
              <a:rPr lang="en-US" altLang="zh-CN" dirty="0"/>
              <a:t>in-band</a:t>
            </a:r>
            <a:r>
              <a:rPr lang="zh-CN" altLang="en-US" dirty="0"/>
              <a:t>通道的</a:t>
            </a:r>
            <a:r>
              <a:rPr lang="zh-TW" altLang="en-US" dirty="0"/>
              <a:t>物理屬性，提出特定的編碼或調變的方法，使得說要是攻擊者試圖變更，就會被發現。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60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398588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最後我們介紹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 pairing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機制，並指出不安全的地方。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支援四種身份驗證的選項，以確保配對的安全性。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第一種是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Works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，這個基本上是沒有認證的意思。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第二個是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Passkey Entry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，其中一個裝置上會顯示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碼，而使用者要在另一台設備上鍵入相同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碼。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第三種是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版本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4.2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引進的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Numeric Comparison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，使用者要比較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兩個設備上顯示的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碼是否相同。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最後的選項是假設裝置之間已經用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OOB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通道建立了共享密鑰，因此可以直接用這個金要做接下來的操作。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設備可以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和對方協商，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根據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/ O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等能力，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選出一個雙方適合的選項。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61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72184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這四種選項中的前兩個是</a:t>
            </a:r>
            <a:r>
              <a:rPr lang="en-US" altLang="zh-CN" dirty="0"/>
              <a:t>BLE</a:t>
            </a:r>
            <a:r>
              <a:rPr lang="zh-TW" altLang="en-US" dirty="0"/>
              <a:t> </a:t>
            </a:r>
            <a:r>
              <a:rPr lang="en-US" altLang="zh-TW" dirty="0"/>
              <a:t>working group</a:t>
            </a:r>
            <a:r>
              <a:rPr lang="zh-CN" altLang="en-US" dirty="0"/>
              <a:t>自己發明的，也不夠安全。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62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350667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事實上</a:t>
            </a:r>
            <a:r>
              <a:rPr lang="en-US" altLang="zh-CN" dirty="0"/>
              <a:t>spec</a:t>
            </a:r>
            <a:r>
              <a:rPr lang="zh-CN" altLang="en-US" dirty="0"/>
              <a:t>上也寫得很清楚，這兩種</a:t>
            </a:r>
            <a:r>
              <a:rPr lang="en-US" altLang="zh-CN" dirty="0"/>
              <a:t>pairing method</a:t>
            </a:r>
            <a:r>
              <a:rPr lang="zh-CN" altLang="en-US" dirty="0"/>
              <a:t>並沒有提供足夠的防護，因為</a:t>
            </a:r>
            <a:r>
              <a:rPr lang="en-US" altLang="zh-CN" dirty="0"/>
              <a:t>TK</a:t>
            </a:r>
            <a:r>
              <a:rPr lang="zh-TW" altLang="en-US" dirty="0"/>
              <a:t>這把</a:t>
            </a:r>
            <a:r>
              <a:rPr lang="en-US" altLang="zh-TW" dirty="0"/>
              <a:t>key</a:t>
            </a:r>
            <a:r>
              <a:rPr lang="zh-CN" altLang="en-US" dirty="0"/>
              <a:t>很容易被猜到或重建出來。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63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467192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TK</a:t>
            </a:r>
            <a:r>
              <a:rPr lang="zh-CN" altLang="en-US" dirty="0"/>
              <a:t>是</a:t>
            </a:r>
            <a:r>
              <a:rPr lang="en-US" altLang="zh-CN" dirty="0"/>
              <a:t>temporal key</a:t>
            </a:r>
            <a:r>
              <a:rPr lang="zh-CN" altLang="en-US" dirty="0"/>
              <a:t>，是</a:t>
            </a:r>
            <a:r>
              <a:rPr lang="en-US" altLang="zh-TW" dirty="0"/>
              <a:t>128bit</a:t>
            </a:r>
            <a:r>
              <a:rPr lang="zh-TW" altLang="en-US" dirty="0"/>
              <a:t>的臨時密鑰，</a:t>
            </a:r>
            <a:r>
              <a:rPr lang="zh-CN" altLang="en-US" dirty="0"/>
              <a:t>它的數值取決於選擇使用哪一個配對選項。</a:t>
            </a:r>
            <a:endParaRPr lang="zh-TW" altLang="en-US" dirty="0"/>
          </a:p>
          <a:p>
            <a:r>
              <a:rPr lang="zh-TW" altLang="en-US" dirty="0"/>
              <a:t>另外要注意的是，用於計算確認值的所有資訊均以明文的形式傳輸。</a:t>
            </a:r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64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155485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因此攻擊者只需要被動地竊聽，把竊聽到的資訊離線暴力計算，即可破解出</a:t>
            </a:r>
            <a:r>
              <a:rPr lang="en-US" altLang="zh-CN" dirty="0"/>
              <a:t>TK</a:t>
            </a:r>
            <a:r>
              <a:rPr lang="zh-CN" altLang="en-US" dirty="0"/>
              <a:t>為何。</a:t>
            </a:r>
            <a:endParaRPr lang="en-US" altLang="zh-TW" dirty="0"/>
          </a:p>
          <a:p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65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158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這些通訊協定用於物聯網時，有什麼樣的特殊的資安挑戰呢？</a:t>
            </a:r>
            <a:endParaRPr kumimoji="1" lang="en-US" altLang="zh-CN" dirty="0"/>
          </a:p>
          <a:p>
            <a:r>
              <a:rPr kumimoji="1" lang="zh-CN" altLang="en-US" dirty="0"/>
              <a:t>過往的</a:t>
            </a:r>
            <a:r>
              <a:rPr kumimoji="1" lang="zh-TW" altLang="en-US" dirty="0"/>
              <a:t>資安防護機制可能無法一體適用，主要有兩個原因：</a:t>
            </a:r>
            <a:endParaRPr kumimoji="1" lang="en-US" altLang="zh-TW" dirty="0"/>
          </a:p>
          <a:p>
            <a:r>
              <a:rPr kumimoji="1" lang="zh-TW" altLang="en-US" dirty="0"/>
              <a:t>第一個是因為相對於</a:t>
            </a:r>
            <a:r>
              <a:rPr kumimoji="1" lang="en-US" altLang="zh-TW" dirty="0"/>
              <a:t>IT</a:t>
            </a:r>
            <a:r>
              <a:rPr kumimoji="1" lang="zh-CN" altLang="en-US" dirty="0"/>
              <a:t>設備，</a:t>
            </a:r>
            <a:r>
              <a:rPr kumimoji="1" lang="zh-TW" altLang="en-US" dirty="0"/>
              <a:t>許多物聯網設備的能力和資源有限，無論是</a:t>
            </a:r>
            <a:r>
              <a:rPr kumimoji="1" lang="zh-CN" altLang="en-US" dirty="0"/>
              <a:t>電量、記憶體空間、計算能力、通訊範圍、頻寬、封包大小、使用者介面、程式碼大小等等，都受到限制。而</a:t>
            </a:r>
            <a:r>
              <a:rPr kumimoji="1" lang="zh-TW" altLang="en-US" dirty="0"/>
              <a:t>資安防護機制往往會增加效能與資源的負擔。舉例來說，要讓智慧燈泡傳輸的封包都做</a:t>
            </a:r>
            <a:r>
              <a:rPr kumimoji="1" lang="en-US" altLang="zh-TW" dirty="0"/>
              <a:t>Internet</a:t>
            </a:r>
            <a:r>
              <a:rPr kumimoji="1" lang="zh-CN" altLang="en-US" dirty="0"/>
              <a:t>等級的</a:t>
            </a:r>
            <a:r>
              <a:rPr kumimoji="1" lang="zh-TW" altLang="en-US" baseline="0" dirty="0"/>
              <a:t>加密和認證會需要好幾秒鐘，而且訊息會變長，要拆成好幾個</a:t>
            </a:r>
            <a:r>
              <a:rPr kumimoji="1" lang="en-US" altLang="zh-TW" baseline="0" dirty="0"/>
              <a:t>fragments</a:t>
            </a:r>
            <a:r>
              <a:rPr kumimoji="1" lang="zh-TW" altLang="en-US" baseline="0" dirty="0"/>
              <a:t>才傳得出去。</a:t>
            </a:r>
            <a:endParaRPr kumimoji="1" lang="en-US" altLang="zh-TW" baseline="0" dirty="0"/>
          </a:p>
          <a:p>
            <a:r>
              <a:rPr kumimoji="1" lang="zh-TW" altLang="en-US" baseline="0" dirty="0"/>
              <a:t>另一個原因是物聯網的通訊協定多元、異質性高，需要透過</a:t>
            </a:r>
            <a:r>
              <a:rPr kumimoji="1" lang="en-US" altLang="zh-TW" baseline="0" dirty="0"/>
              <a:t>gateways</a:t>
            </a:r>
            <a:r>
              <a:rPr kumimoji="1" lang="zh-CN" altLang="en-US" baseline="0" dirty="0"/>
              <a:t>才能互相溝通。</a:t>
            </a:r>
            <a:r>
              <a:rPr kumimoji="1" lang="zh-TW" altLang="en-US" dirty="0"/>
              <a:t>沒辦法溝通的話，</a:t>
            </a:r>
            <a:r>
              <a:rPr kumimoji="1" lang="en-US" altLang="zh-TW" dirty="0"/>
              <a:t>security protocol</a:t>
            </a:r>
            <a:r>
              <a:rPr kumimoji="1" lang="zh-TW" altLang="en-US" dirty="0"/>
              <a:t>也沒辦法互通，</a:t>
            </a:r>
            <a:r>
              <a:rPr kumimoji="1" lang="zh-CN" altLang="en-US" baseline="0" dirty="0"/>
              <a:t>也增加了資安防護機制設計上的困難，</a:t>
            </a:r>
            <a:r>
              <a:rPr kumimoji="1" lang="zh-TW" altLang="en-US" dirty="0"/>
              <a:t>而且會分裂市場。此外有些協定是有</a:t>
            </a:r>
            <a:r>
              <a:rPr kumimoji="1" lang="zh-CN" altLang="en-US" dirty="0"/>
              <a:t>專利保護，不是公開的，缺乏公開的檢驗。</a:t>
            </a:r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6223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有鑒於這樣百家爭鳴的狀況不利物聯網發展，</a:t>
            </a:r>
            <a:r>
              <a:rPr kumimoji="1" lang="en-US" altLang="zh-TW" dirty="0"/>
              <a:t>IETF</a:t>
            </a:r>
            <a:r>
              <a:rPr kumimoji="1" lang="zh-TW" altLang="en-US" dirty="0"/>
              <a:t>（</a:t>
            </a:r>
            <a:r>
              <a:rPr kumimoji="1" lang="en-US" altLang="zh-TW" dirty="0"/>
              <a:t>the Internet Engineering Task Force</a:t>
            </a:r>
            <a:r>
              <a:rPr kumimoji="1" lang="zh-TW" altLang="en-US" dirty="0"/>
              <a:t>）</a:t>
            </a:r>
            <a:r>
              <a:rPr kumimoji="1" lang="en-US" altLang="zh-TW" dirty="0"/>
              <a:t> </a:t>
            </a:r>
            <a:r>
              <a:rPr kumimoji="1" lang="zh-TW" altLang="en-US" dirty="0"/>
              <a:t>致力於提出一個標準。 那這個標準有兩個重點：希望透過讓大家都遵照這個標準，達到互通性。那誰要當標準呢？</a:t>
            </a:r>
            <a:r>
              <a:rPr kumimoji="1" lang="en-US" altLang="zh-TW" dirty="0"/>
              <a:t>IP-based</a:t>
            </a:r>
            <a:r>
              <a:rPr kumimoji="1" lang="en-US" altLang="zh-TW" baseline="0" dirty="0"/>
              <a:t> stack</a:t>
            </a:r>
            <a:r>
              <a:rPr kumimoji="1" lang="zh-TW" altLang="en-US" baseline="0" dirty="0"/>
              <a:t>似乎是大家可以接受的目標。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 cam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網路攝影機就是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 based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的了，且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IPv6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普及後，就會有足夠的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供物聯網使用。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另一個重點是要輕量化，符合多數物聯網裝置的效能限制，這個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stack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可以看成是一個簡化版的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TCP/IP protocol stack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dirty="0">
                <a:effectLst/>
              </a:rPr>
              <a:t>IPv4/v6</a:t>
            </a:r>
            <a:r>
              <a:rPr lang="zh-CN" altLang="en-US" dirty="0">
                <a:effectLst/>
              </a:rPr>
              <a:t>對應到的是</a:t>
            </a:r>
            <a:r>
              <a:rPr lang="en-US" altLang="zh-CN" dirty="0">
                <a:effectLst/>
              </a:rPr>
              <a:t>6LoWPAN</a:t>
            </a:r>
            <a:r>
              <a:rPr lang="zh-CN" altLang="en-US" dirty="0">
                <a:effectLst/>
              </a:rPr>
              <a:t>，</a:t>
            </a:r>
            <a:r>
              <a:rPr lang="en-US" altLang="zh-CN" dirty="0">
                <a:effectLst/>
              </a:rPr>
              <a:t>TCP/UDP</a:t>
            </a:r>
            <a:r>
              <a:rPr lang="zh-CN" altLang="en-US" dirty="0">
                <a:effectLst/>
              </a:rPr>
              <a:t>對應到</a:t>
            </a:r>
            <a:r>
              <a:rPr lang="en-US" altLang="zh-CN" dirty="0">
                <a:effectLst/>
              </a:rPr>
              <a:t>UDP </a:t>
            </a:r>
            <a:r>
              <a:rPr lang="zh-CN" altLang="en-US" dirty="0">
                <a:effectLst/>
              </a:rPr>
              <a:t>，</a:t>
            </a:r>
            <a:r>
              <a:rPr lang="en-US" altLang="zh-CN" dirty="0">
                <a:effectLst/>
              </a:rPr>
              <a:t>TLS</a:t>
            </a:r>
            <a:r>
              <a:rPr lang="zh-CN" altLang="en-US" dirty="0">
                <a:effectLst/>
              </a:rPr>
              <a:t>對應到</a:t>
            </a:r>
            <a:r>
              <a:rPr lang="en-US" altLang="zh-CN" dirty="0">
                <a:effectLst/>
              </a:rPr>
              <a:t>DTLS</a:t>
            </a:r>
            <a:r>
              <a:rPr lang="zh-CN" altLang="en-US" dirty="0">
                <a:effectLst/>
              </a:rPr>
              <a:t>，也就能跑在</a:t>
            </a:r>
            <a:r>
              <a:rPr lang="en-US" altLang="zh-CN" dirty="0">
                <a:effectLst/>
              </a:rPr>
              <a:t>UDP</a:t>
            </a:r>
            <a:r>
              <a:rPr lang="zh-CN" altLang="en-US" dirty="0">
                <a:effectLst/>
              </a:rPr>
              <a:t>上的版本，</a:t>
            </a:r>
            <a:r>
              <a:rPr lang="en-US" altLang="zh-CN" dirty="0">
                <a:effectLst/>
              </a:rPr>
              <a:t>HTTP</a:t>
            </a:r>
            <a:r>
              <a:rPr lang="zh-CN" altLang="en-US" dirty="0">
                <a:effectLst/>
              </a:rPr>
              <a:t>對應到的是</a:t>
            </a:r>
            <a:r>
              <a:rPr lang="en-US" altLang="zh-CN" dirty="0" err="1">
                <a:effectLst/>
              </a:rPr>
              <a:t>CoAP</a:t>
            </a:r>
            <a:r>
              <a:rPr lang="zh-CN" altLang="en-US" dirty="0">
                <a:effectLst/>
              </a:rPr>
              <a:t>。</a:t>
            </a:r>
            <a:endParaRPr kumimoji="1" lang="en-US" altLang="zh-TW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425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我們把</a:t>
            </a:r>
            <a:r>
              <a:rPr lang="en-US" altLang="zh-CN" dirty="0"/>
              <a:t>MAC</a:t>
            </a:r>
            <a:r>
              <a:rPr lang="zh-CN" altLang="en-US" dirty="0"/>
              <a:t>和</a:t>
            </a:r>
            <a:r>
              <a:rPr lang="en-US" altLang="zh-CN" dirty="0"/>
              <a:t>PHY layer</a:t>
            </a:r>
            <a:r>
              <a:rPr lang="zh-CN" altLang="en-US" dirty="0"/>
              <a:t>也加上去。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75BE-AD6E-394E-ABD6-D08D54FFD7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4BA-7D1C-434E-A086-8ACA8D5473A8}" type="datetime1">
              <a:rPr kumimoji="1" lang="en-US" altLang="zh-TW" smtClean="0"/>
              <a:t>1/31/20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1869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A419-BEBE-2C43-8A12-47A8ECC5F503}" type="datetime1">
              <a:rPr kumimoji="1" lang="en-US" altLang="zh-TW" smtClean="0"/>
              <a:t>1/31/20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983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4AE7-E85E-2442-B20F-0A51210FE3E4}" type="datetime1">
              <a:rPr kumimoji="1" lang="en-US" altLang="zh-TW" smtClean="0"/>
              <a:t>1/31/20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6505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63BF9-AA34-F94C-9215-D340FB4CF8C1}" type="datetime1">
              <a:rPr kumimoji="1" lang="en-US" altLang="zh-TW" smtClean="0"/>
              <a:t>1/31/20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8415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0AFE-29C1-594A-8D0B-1B52B55B4CF7}" type="datetime1">
              <a:rPr kumimoji="1" lang="en-US" altLang="zh-TW" smtClean="0"/>
              <a:t>1/31/20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249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B4C45-B5D9-564D-B155-D556DDACCA8B}" type="datetime1">
              <a:rPr kumimoji="1" lang="en-US" altLang="zh-TW" smtClean="0"/>
              <a:t>1/31/20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21409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A37-1588-D34A-808A-778E8A46AD7D}" type="datetime1">
              <a:rPr kumimoji="1" lang="en-US" altLang="zh-TW" smtClean="0"/>
              <a:t>1/31/20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2341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48FF-8C83-0046-A2BF-261B8F9E4550}" type="datetime1">
              <a:rPr kumimoji="1" lang="en-US" altLang="zh-TW" smtClean="0"/>
              <a:t>1/31/20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6175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6B21-3EF1-914A-82D5-95D4C6F58513}" type="datetime1">
              <a:rPr kumimoji="1" lang="en-US" altLang="zh-TW" smtClean="0"/>
              <a:t>1/31/20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774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B6A0-C113-C64F-AB45-66B312CB9291}" type="datetime1">
              <a:rPr kumimoji="1" lang="en-US" altLang="zh-TW" smtClean="0"/>
              <a:t>1/31/20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198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1707-F2A8-6F4A-ABBA-BA75BC026DBB}" type="datetime1">
              <a:rPr kumimoji="1" lang="en-US" altLang="zh-TW" smtClean="0"/>
              <a:t>1/31/20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078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FC1E7-F9EE-1E4D-BDFA-1F627EF4F7AD}" type="datetime1">
              <a:rPr kumimoji="1" lang="en-US" altLang="zh-TW" smtClean="0"/>
              <a:t>1/31/20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Noto Sans CJK TC Light" panose="020B0300000000000000" pitchFamily="34" charset="-128"/>
                <a:ea typeface="Noto Sans CJK TC Light" panose="020B0300000000000000" pitchFamily="34" charset="-128"/>
              </a:defRPr>
            </a:lvl1pPr>
          </a:lstStyle>
          <a:p>
            <a:r>
              <a:rPr kumimoji="1" lang="zh-TW" altLang="en-US" dirty="0"/>
              <a:t>物聯網通訊與網路安全技術  </a:t>
            </a:r>
            <a:r>
              <a:rPr kumimoji="1" lang="en-US" altLang="zh-TW" dirty="0"/>
              <a:t>| </a:t>
            </a:r>
            <a:r>
              <a:rPr kumimoji="1" lang="zh-TW" altLang="en-US" dirty="0"/>
              <a:t>物聯網通訊協定之資安議題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1892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Noto Sans Light" panose="020B0402040504020204" pitchFamily="34" charset="0"/>
          <a:ea typeface="Noto Sans CJK TC Light" panose="020B0300000000000000" pitchFamily="34" charset="-128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 baseline="0">
          <a:solidFill>
            <a:schemeClr val="tx1"/>
          </a:solidFill>
          <a:latin typeface="Noto Sans Light" panose="020B0402040504020204" pitchFamily="34" charset="0"/>
          <a:ea typeface="Noto Sans CJK TC Light" panose="020B03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Noto Sans Light" panose="020B0402040504020204" pitchFamily="34" charset="0"/>
          <a:ea typeface="Noto Sans CJK TC Light" panose="020B03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Noto Sans Light" panose="020B0402040504020204" pitchFamily="34" charset="0"/>
          <a:ea typeface="Noto Sans CJK TC Light" panose="020B03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Noto Sans Light" panose="020B0402040504020204" pitchFamily="34" charset="0"/>
          <a:ea typeface="Noto Sans CJK TC Light" panose="020B03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Noto Sans Light" panose="020B0402040504020204" pitchFamily="34" charset="0"/>
          <a:ea typeface="Noto Sans CJK TC Light" panose="020B03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chsiao@csie.ntu.edu.t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3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d1OjAuRARU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s://eyalro.net/project/iotworm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ie.net/blog/security/what-are-malicious-usb-keys-and-how-to-create-a-realistic-one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43.png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arxiv.org/pdf/1611.00861.pdf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6.jpeg"/><Relationship Id="rId10" Type="http://schemas.openxmlformats.org/officeDocument/2006/relationships/image" Target="../media/image21.png"/><Relationship Id="rId4" Type="http://schemas.openxmlformats.org/officeDocument/2006/relationships/image" Target="../media/image5.gif"/><Relationship Id="rId9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6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4800" dirty="0"/>
              <a:t>物聯網通訊協定的資安議題</a:t>
            </a:r>
            <a:br>
              <a:rPr lang="en-US" altLang="zh-TW" sz="4800" dirty="0"/>
            </a:br>
            <a:r>
              <a:rPr lang="en-US" altLang="zh-TW" sz="4800" dirty="0"/>
              <a:t>Security Issues in IoT Communication Protocols</a:t>
            </a:r>
            <a:endParaRPr lang="zh-TW" altLang="en-US" sz="48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4000" y="3924300"/>
            <a:ext cx="9144000" cy="1333500"/>
          </a:xfrm>
        </p:spPr>
        <p:txBody>
          <a:bodyPr>
            <a:normAutofit/>
          </a:bodyPr>
          <a:lstStyle/>
          <a:p>
            <a:r>
              <a:rPr lang="en-US" altLang="zh-TW" dirty="0"/>
              <a:t>National Taiwan University</a:t>
            </a:r>
          </a:p>
          <a:p>
            <a:r>
              <a:rPr lang="en-US" altLang="zh-TW" dirty="0"/>
              <a:t>Hsu-Chun Hsiao</a:t>
            </a:r>
          </a:p>
          <a:p>
            <a:r>
              <a:rPr lang="en-US" altLang="zh-TW" dirty="0">
                <a:hlinkClick r:id="rId3"/>
              </a:rPr>
              <a:t>hchsiao@csie.ntu.edu.tw</a:t>
            </a:r>
            <a:r>
              <a:rPr lang="en-US" altLang="zh-TW" dirty="0"/>
              <a:t> </a:t>
            </a:r>
            <a:endParaRPr lang="zh-TW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E0470-248A-D24E-A280-C24E0D2E9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061" y="5523376"/>
            <a:ext cx="2384668" cy="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69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40F7E-0F1D-AC4C-B1E9-3705EB1CB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in the IoT stack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1FB6C-DD78-094B-B56D-E13880662C28}"/>
              </a:ext>
            </a:extLst>
          </p:cNvPr>
          <p:cNvSpPr/>
          <p:nvPr/>
        </p:nvSpPr>
        <p:spPr>
          <a:xfrm>
            <a:off x="694706" y="5065994"/>
            <a:ext cx="2473176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4B5F0-DB25-C542-A8B0-FB634FA9F512}"/>
              </a:ext>
            </a:extLst>
          </p:cNvPr>
          <p:cNvSpPr txBox="1"/>
          <p:nvPr/>
        </p:nvSpPr>
        <p:spPr>
          <a:xfrm>
            <a:off x="1838929" y="52192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59C89-8B3E-DC41-BA95-E41EF0287F5C}"/>
              </a:ext>
            </a:extLst>
          </p:cNvPr>
          <p:cNvSpPr txBox="1"/>
          <p:nvPr/>
        </p:nvSpPr>
        <p:spPr>
          <a:xfrm>
            <a:off x="908417" y="5141116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PHY – IEEE 802.15.4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8E337F-FF9E-E047-B4E0-8B6BF8C48494}"/>
              </a:ext>
            </a:extLst>
          </p:cNvPr>
          <p:cNvSpPr/>
          <p:nvPr/>
        </p:nvSpPr>
        <p:spPr>
          <a:xfrm>
            <a:off x="694706" y="4541080"/>
            <a:ext cx="2473176" cy="51957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54224-B4D3-F547-BC73-2B97F1B43C38}"/>
              </a:ext>
            </a:extLst>
          </p:cNvPr>
          <p:cNvSpPr txBox="1"/>
          <p:nvPr/>
        </p:nvSpPr>
        <p:spPr>
          <a:xfrm>
            <a:off x="908417" y="4616202"/>
            <a:ext cx="2122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MAC – IEEE 802.15.4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9D35BE-AC0A-5643-B010-48441DBEB71D}"/>
              </a:ext>
            </a:extLst>
          </p:cNvPr>
          <p:cNvSpPr/>
          <p:nvPr/>
        </p:nvSpPr>
        <p:spPr>
          <a:xfrm>
            <a:off x="694706" y="4029512"/>
            <a:ext cx="2473176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26638B-E6FB-9E45-8E67-F71F3262C26B}"/>
              </a:ext>
            </a:extLst>
          </p:cNvPr>
          <p:cNvSpPr txBox="1"/>
          <p:nvPr/>
        </p:nvSpPr>
        <p:spPr>
          <a:xfrm>
            <a:off x="1163784" y="4104634"/>
            <a:ext cx="153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6LoWPAN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06AED2-5593-0841-9846-249F0E578761}"/>
              </a:ext>
            </a:extLst>
          </p:cNvPr>
          <p:cNvSpPr/>
          <p:nvPr/>
        </p:nvSpPr>
        <p:spPr>
          <a:xfrm>
            <a:off x="694706" y="3513772"/>
            <a:ext cx="1328952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60D0CB-F6EF-1540-9074-4F6F1E7D18D0}"/>
              </a:ext>
            </a:extLst>
          </p:cNvPr>
          <p:cNvSpPr txBox="1"/>
          <p:nvPr/>
        </p:nvSpPr>
        <p:spPr>
          <a:xfrm>
            <a:off x="1020832" y="3588894"/>
            <a:ext cx="6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IPv6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DA603-2AE4-0B46-B445-8615DDEF245F}"/>
              </a:ext>
            </a:extLst>
          </p:cNvPr>
          <p:cNvSpPr/>
          <p:nvPr/>
        </p:nvSpPr>
        <p:spPr>
          <a:xfrm>
            <a:off x="694706" y="2992204"/>
            <a:ext cx="2473176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9C0AE0-964F-DD47-B46D-F41AD49EA792}"/>
              </a:ext>
            </a:extLst>
          </p:cNvPr>
          <p:cNvSpPr txBox="1"/>
          <p:nvPr/>
        </p:nvSpPr>
        <p:spPr>
          <a:xfrm>
            <a:off x="1162229" y="3079358"/>
            <a:ext cx="153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UDP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535E9AC-C10A-BF44-B550-D36CF8596D0A}"/>
              </a:ext>
            </a:extLst>
          </p:cNvPr>
          <p:cNvSpPr/>
          <p:nvPr/>
        </p:nvSpPr>
        <p:spPr>
          <a:xfrm>
            <a:off x="694706" y="2481091"/>
            <a:ext cx="2473176" cy="51957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7B2D36-2B98-7848-AB0A-B8C9F5F62415}"/>
              </a:ext>
            </a:extLst>
          </p:cNvPr>
          <p:cNvSpPr txBox="1"/>
          <p:nvPr/>
        </p:nvSpPr>
        <p:spPr>
          <a:xfrm>
            <a:off x="1162229" y="2556213"/>
            <a:ext cx="153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DTLS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C1492AE-EDD5-864A-8F30-87615F1643CF}"/>
              </a:ext>
            </a:extLst>
          </p:cNvPr>
          <p:cNvSpPr/>
          <p:nvPr/>
        </p:nvSpPr>
        <p:spPr>
          <a:xfrm>
            <a:off x="694706" y="1955358"/>
            <a:ext cx="2473176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866659-BD06-6646-B8D4-D50B87DE174F}"/>
              </a:ext>
            </a:extLst>
          </p:cNvPr>
          <p:cNvSpPr txBox="1"/>
          <p:nvPr/>
        </p:nvSpPr>
        <p:spPr>
          <a:xfrm>
            <a:off x="1162229" y="2030480"/>
            <a:ext cx="153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CoAP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94333CF-5EC0-1040-A292-14E01D6A4609}"/>
              </a:ext>
            </a:extLst>
          </p:cNvPr>
          <p:cNvSpPr/>
          <p:nvPr/>
        </p:nvSpPr>
        <p:spPr>
          <a:xfrm>
            <a:off x="2023660" y="3513772"/>
            <a:ext cx="1144220" cy="51957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B39019-3F72-1E46-9905-E347BE1B5EF5}"/>
              </a:ext>
            </a:extLst>
          </p:cNvPr>
          <p:cNvSpPr txBox="1"/>
          <p:nvPr/>
        </p:nvSpPr>
        <p:spPr>
          <a:xfrm>
            <a:off x="2230490" y="3607418"/>
            <a:ext cx="6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RPL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239685-E68B-2E44-8E76-8E4BE0E8F834}"/>
              </a:ext>
            </a:extLst>
          </p:cNvPr>
          <p:cNvSpPr txBox="1"/>
          <p:nvPr/>
        </p:nvSpPr>
        <p:spPr>
          <a:xfrm>
            <a:off x="3381593" y="4616202"/>
            <a:ext cx="39061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AES encryption &amp; authentication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8DF22D-0917-0D47-B94C-F224C008BBBB}"/>
              </a:ext>
            </a:extLst>
          </p:cNvPr>
          <p:cNvSpPr txBox="1"/>
          <p:nvPr/>
        </p:nvSpPr>
        <p:spPr>
          <a:xfrm>
            <a:off x="3374710" y="3607418"/>
            <a:ext cx="71438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AES encryption &amp; authentication of routing control messages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55B886-6168-274D-886D-E5CE110D7FF2}"/>
              </a:ext>
            </a:extLst>
          </p:cNvPr>
          <p:cNvSpPr txBox="1"/>
          <p:nvPr/>
        </p:nvSpPr>
        <p:spPr>
          <a:xfrm>
            <a:off x="3374710" y="2556213"/>
            <a:ext cx="38971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Equivalent security to vanilla TLS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F80902D-B6C7-F141-8C1D-84D407E8F50B}"/>
              </a:ext>
            </a:extLst>
          </p:cNvPr>
          <p:cNvSpPr/>
          <p:nvPr/>
        </p:nvSpPr>
        <p:spPr>
          <a:xfrm>
            <a:off x="7491779" y="5219205"/>
            <a:ext cx="467523" cy="333922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66ED87-BF39-3A46-9D1A-1DA9C97A3ABE}"/>
              </a:ext>
            </a:extLst>
          </p:cNvPr>
          <p:cNvSpPr txBox="1"/>
          <p:nvPr/>
        </p:nvSpPr>
        <p:spPr>
          <a:xfrm>
            <a:off x="7984132" y="5219205"/>
            <a:ext cx="339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 security options / extensions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C41D24-5A01-E043-9802-DE081E5F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F6B2B-357F-5E40-B35A-CF06EC33A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10</a:t>
            </a:fld>
            <a:endParaRPr kumimoji="1" lang="zh-TW" alt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491CC4-955C-BA41-AAD7-5FB2767ACC87}"/>
              </a:ext>
            </a:extLst>
          </p:cNvPr>
          <p:cNvSpPr/>
          <p:nvPr/>
        </p:nvSpPr>
        <p:spPr>
          <a:xfrm>
            <a:off x="402606" y="6400412"/>
            <a:ext cx="3991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Slides are courtesy of Prof. Adrian </a:t>
            </a:r>
            <a:r>
              <a:rPr lang="en-US" altLang="zh-TW" sz="1200" dirty="0" err="1"/>
              <a:t>Perrig</a:t>
            </a:r>
            <a:r>
              <a:rPr lang="en-US" altLang="zh-TW" sz="1200" dirty="0"/>
              <a:t> and </a:t>
            </a:r>
            <a:r>
              <a:rPr lang="en-US" sz="1200" dirty="0"/>
              <a:t>Piet de </a:t>
            </a:r>
            <a:r>
              <a:rPr lang="en-US" sz="1200" dirty="0" err="1"/>
              <a:t>Vaere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771703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6" name="Picture 5" descr="Screen Shot 2015-07-18 at 5.30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16" y="92075"/>
            <a:ext cx="11668539" cy="6264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785" y="6627425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Reference: http://</a:t>
            </a:r>
            <a:r>
              <a:rPr lang="en-US" altLang="zh-TW" sz="1200" dirty="0" err="1"/>
              <a:t>www.hotchips.org</a:t>
            </a:r>
            <a:r>
              <a:rPr lang="en-US" altLang="zh-TW" sz="1200" dirty="0"/>
              <a:t>/wp-content/uploads/</a:t>
            </a:r>
            <a:r>
              <a:rPr lang="en-US" altLang="zh-TW" sz="1200" dirty="0" err="1"/>
              <a:t>hc_archives</a:t>
            </a:r>
            <a:r>
              <a:rPr lang="en-US" altLang="zh-TW" sz="1200" dirty="0"/>
              <a:t>/hc26/HC26-10-tutorial-epub/HC26.10-tutorial2-IoT-epub/HC26.10.245-IOT-Standards-Curtis-ARMJuly2014-v22ext.pdf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3C288-8930-BA44-B2CE-057740C4D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8E85B8-B301-4149-8C0B-80C11AB5F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2030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Will embedded systems become powerful enough to run the full IP protocol stack?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252200" cy="4684903"/>
          </a:xfrm>
        </p:spPr>
        <p:txBody>
          <a:bodyPr>
            <a:normAutofit/>
          </a:bodyPr>
          <a:lstStyle/>
          <a:p>
            <a:r>
              <a:rPr kumimoji="1" lang="en-US" altLang="zh-TW" dirty="0"/>
              <a:t>What happened in the mobile industry</a:t>
            </a:r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en-US" altLang="zh-TW" dirty="0"/>
              <a:t>One way or the other, </a:t>
            </a:r>
            <a:r>
              <a:rPr kumimoji="1" lang="en-US" altLang="zh-TW" dirty="0" err="1"/>
              <a:t>CoAP</a:t>
            </a:r>
            <a:r>
              <a:rPr kumimoji="1" lang="en-US" altLang="zh-TW" dirty="0"/>
              <a:t>/6LoWPAN/DTLS are needed now for IoT</a:t>
            </a:r>
          </a:p>
          <a:p>
            <a:endParaRPr kumimoji="1" lang="en-US" altLang="zh-TW" dirty="0"/>
          </a:p>
        </p:txBody>
      </p:sp>
      <p:pic>
        <p:nvPicPr>
          <p:cNvPr id="15362" name="Picture 2" descr="https://upload.wikimedia.org/wikipedia/commons/thumb/c/cd/Palm_TX.JPG/220px-Palm_T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1" y="2551589"/>
            <a:ext cx="2612232" cy="243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14pxÃ463p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3740" y="2376249"/>
            <a:ext cx="1377185" cy="297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mage result for android phon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9300" y="2376249"/>
            <a:ext cx="1852455" cy="294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 bwMode="auto">
          <a:xfrm>
            <a:off x="5311116" y="3624562"/>
            <a:ext cx="1039092" cy="510667"/>
          </a:xfrm>
          <a:prstGeom prst="right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5370" name="Picture 10" descr="mage result for wap wireless application protoc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7635" y="4110854"/>
            <a:ext cx="1839689" cy="18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s://upload.wikimedia.org/wikipedia/commons/thumb/2/2c/Nokia_3220_-_Mobile_version_of_wikipedia.jpg/200px-Nokia_3220_-_Mobile_version_of_wikiped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26" y="2545346"/>
            <a:ext cx="1295758" cy="172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51733" y="4994904"/>
            <a:ext cx="3064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Personal digital assistant</a:t>
            </a:r>
            <a:r>
              <a:rPr lang="en-US" altLang="zh-TW" dirty="0"/>
              <a:t> (PDA)</a:t>
            </a:r>
            <a:endParaRPr lang="zh-TW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4A5FD-F15E-3140-A489-AF38FB54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5D90A-6712-D440-9C87-F0C4A005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12</a:t>
            </a:fld>
            <a:endParaRPr kumimoji="1" lang="zh-TW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ABE963-AA00-F044-B03B-0FAB6C3D9824}"/>
              </a:ext>
            </a:extLst>
          </p:cNvPr>
          <p:cNvSpPr/>
          <p:nvPr/>
        </p:nvSpPr>
        <p:spPr>
          <a:xfrm>
            <a:off x="402606" y="6400412"/>
            <a:ext cx="3991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Slides are courtesy of Prof. Adrian </a:t>
            </a:r>
            <a:r>
              <a:rPr lang="en-US" altLang="zh-TW" sz="1200" dirty="0" err="1"/>
              <a:t>Perrig</a:t>
            </a:r>
            <a:r>
              <a:rPr lang="en-US" altLang="zh-TW" sz="1200" dirty="0"/>
              <a:t> and </a:t>
            </a:r>
            <a:r>
              <a:rPr lang="en-US" sz="1200" dirty="0"/>
              <a:t>Piet de </a:t>
            </a:r>
            <a:r>
              <a:rPr lang="en-US" sz="1200" dirty="0" err="1"/>
              <a:t>Vaere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587989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altLang="zh-TW" sz="5400" dirty="0"/>
              <a:t>Common Network-layer Attacks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80236-86EC-5D4A-A7E3-7375DD44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D8DA7-975E-324A-BCE2-DEFBA681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74543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Common Network-layer Attacks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Eavesdropping (</a:t>
            </a:r>
            <a:r>
              <a:rPr kumimoji="1" lang="zh-TW" altLang="en-US" dirty="0"/>
              <a:t>竊聽</a:t>
            </a:r>
            <a:r>
              <a:rPr kumimoji="1" lang="en-US" altLang="zh-TW" dirty="0"/>
              <a:t>)</a:t>
            </a:r>
          </a:p>
          <a:p>
            <a:r>
              <a:rPr kumimoji="1" lang="en-US" altLang="zh-TW" dirty="0"/>
              <a:t>Modification (</a:t>
            </a:r>
            <a:r>
              <a:rPr kumimoji="1" lang="zh-TW" altLang="en-US" dirty="0"/>
              <a:t>竄改</a:t>
            </a:r>
            <a:r>
              <a:rPr kumimoji="1" lang="en-US" altLang="zh-TW" dirty="0"/>
              <a:t>)</a:t>
            </a:r>
          </a:p>
          <a:p>
            <a:r>
              <a:rPr lang="en-US" altLang="zh-TW" dirty="0"/>
              <a:t>Man-in-the-middle attack (</a:t>
            </a:r>
            <a:r>
              <a:rPr lang="zh-TW" altLang="en-US" dirty="0"/>
              <a:t>中間人攻擊</a:t>
            </a:r>
            <a:r>
              <a:rPr lang="en-US" altLang="zh-TW" dirty="0"/>
              <a:t>)</a:t>
            </a:r>
          </a:p>
          <a:p>
            <a:r>
              <a:rPr kumimoji="1" lang="en-US" altLang="zh-TW" dirty="0"/>
              <a:t>Replay attack (</a:t>
            </a:r>
            <a:r>
              <a:rPr kumimoji="1" lang="zh-TW" altLang="en-US" dirty="0"/>
              <a:t>重送</a:t>
            </a:r>
            <a:r>
              <a:rPr kumimoji="1" lang="en-US" altLang="zh-TW" dirty="0"/>
              <a:t>)</a:t>
            </a:r>
          </a:p>
          <a:p>
            <a:r>
              <a:rPr kumimoji="1" lang="en-US" altLang="zh-TW" dirty="0"/>
              <a:t>Denial of service / jamming (</a:t>
            </a:r>
            <a:r>
              <a:rPr kumimoji="1" lang="zh-TW" altLang="en-US" dirty="0"/>
              <a:t>阻斷服務</a:t>
            </a:r>
            <a:r>
              <a:rPr kumimoji="1" lang="en-US" altLang="zh-TW" dirty="0"/>
              <a:t>)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D6A52-41A2-C742-BFE4-1A28C11E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BBFC9-C87E-7D4B-A7A5-7953E115D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97479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內容版面配置區 3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Eavesdropping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(</a:t>
            </a:r>
            <a:r>
              <a:rPr kumimoji="1" lang="zh-TW" altLang="en-US" dirty="0"/>
              <a:t>竊聽</a:t>
            </a:r>
            <a:r>
              <a:rPr kumimoji="1" lang="en-US" altLang="zh-TW" dirty="0"/>
              <a:t>)</a:t>
            </a:r>
          </a:p>
        </p:txBody>
      </p:sp>
      <p:pic>
        <p:nvPicPr>
          <p:cNvPr id="7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223" y="2422714"/>
            <a:ext cx="2105167" cy="1682087"/>
          </a:xfrm>
          <a:prstGeom prst="rect">
            <a:avLst/>
          </a:prstGeom>
        </p:spPr>
      </p:pic>
      <p:pic>
        <p:nvPicPr>
          <p:cNvPr id="8" name="內容版面配置區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8716" y="2424989"/>
            <a:ext cx="1984612" cy="1679812"/>
          </a:xfrm>
          <a:prstGeom prst="rect">
            <a:avLst/>
          </a:prstGeom>
        </p:spPr>
      </p:pic>
      <p:cxnSp>
        <p:nvCxnSpPr>
          <p:cNvPr id="10" name="直線箭頭接點 9"/>
          <p:cNvCxnSpPr/>
          <p:nvPr/>
        </p:nvCxnSpPr>
        <p:spPr>
          <a:xfrm>
            <a:off x="3562066" y="3370997"/>
            <a:ext cx="4394579" cy="0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517477" y="3001665"/>
            <a:ext cx="170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Hi, I’m Bob.</a:t>
            </a:r>
            <a:endParaRPr kumimoji="1" lang="zh-TW" altLang="en-US" sz="24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9351559" y="3001664"/>
            <a:ext cx="170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Hi, I’m Bob.</a:t>
            </a:r>
            <a:endParaRPr kumimoji="1" lang="zh-TW" altLang="en-US" sz="24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2981467" y="5010794"/>
            <a:ext cx="170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Hi, I’m Bob.</a:t>
            </a:r>
            <a:endParaRPr kumimoji="1" lang="zh-TW" altLang="en-US" sz="2400" dirty="0"/>
          </a:p>
        </p:txBody>
      </p:sp>
      <p:grpSp>
        <p:nvGrpSpPr>
          <p:cNvPr id="34" name="群組 33"/>
          <p:cNvGrpSpPr/>
          <p:nvPr/>
        </p:nvGrpSpPr>
        <p:grpSpPr>
          <a:xfrm>
            <a:off x="5203043" y="4281070"/>
            <a:ext cx="1540826" cy="1591315"/>
            <a:chOff x="4962331" y="4476466"/>
            <a:chExt cx="1540826" cy="1591315"/>
          </a:xfrm>
        </p:grpSpPr>
        <p:grpSp>
          <p:nvGrpSpPr>
            <p:cNvPr id="35" name="群組 34"/>
            <p:cNvGrpSpPr/>
            <p:nvPr/>
          </p:nvGrpSpPr>
          <p:grpSpPr>
            <a:xfrm>
              <a:off x="5036024" y="4476466"/>
              <a:ext cx="1467133" cy="1591315"/>
              <a:chOff x="5036024" y="4476466"/>
              <a:chExt cx="1467133" cy="1591315"/>
            </a:xfrm>
          </p:grpSpPr>
          <p:pic>
            <p:nvPicPr>
              <p:cNvPr id="37" name="內容版面配置區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36024" y="4476466"/>
                <a:ext cx="1446663" cy="1591315"/>
              </a:xfrm>
              <a:prstGeom prst="rect">
                <a:avLst/>
              </a:prstGeom>
            </p:spPr>
          </p:pic>
          <p:sp>
            <p:nvSpPr>
              <p:cNvPr id="38" name="圓角矩形 37"/>
              <p:cNvSpPr/>
              <p:nvPr/>
            </p:nvSpPr>
            <p:spPr>
              <a:xfrm rot="1380000">
                <a:off x="6271145" y="5336276"/>
                <a:ext cx="232012" cy="2866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sp>
          <p:nvSpPr>
            <p:cNvPr id="36" name="圓角矩形 35"/>
            <p:cNvSpPr/>
            <p:nvPr/>
          </p:nvSpPr>
          <p:spPr>
            <a:xfrm rot="20220000" flipH="1">
              <a:off x="4962331" y="5326348"/>
              <a:ext cx="232012" cy="2866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39" name="內容版面配置區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" b="89912" l="0" r="89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599289" flipH="1">
            <a:off x="3662153" y="3657042"/>
            <a:ext cx="1883381" cy="144666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51808-9255-EB4C-98A8-3E9E8FE9C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D2E8B-7659-4240-849A-871672549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0222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18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7475" y="2647494"/>
            <a:ext cx="4271748" cy="108717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Modification (</a:t>
            </a:r>
            <a:r>
              <a:rPr kumimoji="1" lang="zh-TW" altLang="en-US" dirty="0"/>
              <a:t>竄改</a:t>
            </a:r>
            <a:r>
              <a:rPr kumimoji="1" lang="en-US" altLang="zh-TW" dirty="0"/>
              <a:t>)</a:t>
            </a:r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223" y="2422714"/>
            <a:ext cx="2105167" cy="1682087"/>
          </a:xfrm>
          <a:prstGeom prst="rect">
            <a:avLst/>
          </a:prstGeo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496" y="2422714"/>
            <a:ext cx="1984612" cy="1679812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4957456" y="4519670"/>
            <a:ext cx="1540826" cy="1591315"/>
            <a:chOff x="4962331" y="4476466"/>
            <a:chExt cx="1540826" cy="1591315"/>
          </a:xfrm>
        </p:grpSpPr>
        <p:grpSp>
          <p:nvGrpSpPr>
            <p:cNvPr id="7" name="群組 6"/>
            <p:cNvGrpSpPr/>
            <p:nvPr/>
          </p:nvGrpSpPr>
          <p:grpSpPr>
            <a:xfrm>
              <a:off x="5036024" y="4476466"/>
              <a:ext cx="1467133" cy="1591315"/>
              <a:chOff x="5036024" y="4476466"/>
              <a:chExt cx="1467133" cy="1591315"/>
            </a:xfrm>
          </p:grpSpPr>
          <p:pic>
            <p:nvPicPr>
              <p:cNvPr id="8" name="內容版面配置區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36024" y="4476466"/>
                <a:ext cx="1446663" cy="1591315"/>
              </a:xfrm>
              <a:prstGeom prst="rect">
                <a:avLst/>
              </a:prstGeom>
            </p:spPr>
          </p:pic>
          <p:sp>
            <p:nvSpPr>
              <p:cNvPr id="9" name="圓角矩形 8"/>
              <p:cNvSpPr/>
              <p:nvPr/>
            </p:nvSpPr>
            <p:spPr>
              <a:xfrm rot="1380000">
                <a:off x="6271145" y="5336276"/>
                <a:ext cx="232012" cy="2866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sp>
          <p:nvSpPr>
            <p:cNvPr id="16" name="圓角矩形 15"/>
            <p:cNvSpPr/>
            <p:nvPr/>
          </p:nvSpPr>
          <p:spPr>
            <a:xfrm rot="20220000" flipH="1">
              <a:off x="4962331" y="5326348"/>
              <a:ext cx="232012" cy="2866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10" name="內容版面配置區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7" b="89912" l="0" r="89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07291" flipH="1">
            <a:off x="5921678" y="4104655"/>
            <a:ext cx="1883381" cy="1446663"/>
          </a:xfrm>
          <a:prstGeom prst="rect">
            <a:avLst/>
          </a:prstGeom>
        </p:spPr>
      </p:pic>
      <p:pic>
        <p:nvPicPr>
          <p:cNvPr id="19" name="內容版面配置區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7" b="89912" l="0" r="89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82071" flipH="1">
            <a:off x="3410179" y="3878109"/>
            <a:ext cx="1883381" cy="1446663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3087613" y="5489018"/>
            <a:ext cx="170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Hi, I’m Bob.</a:t>
            </a:r>
            <a:endParaRPr kumimoji="1" lang="zh-TW" altLang="en-US" sz="24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517477" y="3001665"/>
            <a:ext cx="170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Hi, I’m Bob.</a:t>
            </a:r>
            <a:endParaRPr kumimoji="1"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6712059" y="5420888"/>
            <a:ext cx="170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Hi, I’m </a:t>
            </a:r>
            <a:r>
              <a:rPr kumimoji="1" lang="en-US" altLang="zh-TW" sz="2400" dirty="0">
                <a:solidFill>
                  <a:srgbClr val="FF0000"/>
                </a:solidFill>
              </a:rPr>
              <a:t>Eve.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9351559" y="3370997"/>
            <a:ext cx="170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Hi, I’m </a:t>
            </a:r>
            <a:r>
              <a:rPr kumimoji="1" lang="en-US" altLang="zh-TW" sz="2400" dirty="0">
                <a:solidFill>
                  <a:srgbClr val="FF0000"/>
                </a:solidFill>
              </a:rPr>
              <a:t>Eve.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26E7D77-1DED-2048-B364-9A9BB1E02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C253753-A51D-D346-8F9F-6AD9EEAF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26589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Man-in-the-middle attack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中間人攻擊</a:t>
            </a:r>
            <a:r>
              <a:rPr lang="en-US" altLang="zh-TW" dirty="0"/>
              <a:t>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10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7475" y="2647494"/>
            <a:ext cx="4271748" cy="1087178"/>
          </a:xfrm>
          <a:prstGeom prst="rect">
            <a:avLst/>
          </a:prstGeom>
        </p:spPr>
      </p:pic>
      <p:pic>
        <p:nvPicPr>
          <p:cNvPr id="11" name="內容版面配置區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223" y="2422714"/>
            <a:ext cx="2105167" cy="1682087"/>
          </a:xfrm>
          <a:prstGeom prst="rect">
            <a:avLst/>
          </a:prstGeom>
        </p:spPr>
      </p:pic>
      <p:pic>
        <p:nvPicPr>
          <p:cNvPr id="12" name="內容版面配置區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496" y="2422714"/>
            <a:ext cx="1984612" cy="1679812"/>
          </a:xfrm>
          <a:prstGeom prst="rect">
            <a:avLst/>
          </a:prstGeom>
        </p:spPr>
      </p:pic>
      <p:grpSp>
        <p:nvGrpSpPr>
          <p:cNvPr id="13" name="群組 16"/>
          <p:cNvGrpSpPr/>
          <p:nvPr/>
        </p:nvGrpSpPr>
        <p:grpSpPr>
          <a:xfrm>
            <a:off x="4957456" y="4519670"/>
            <a:ext cx="1540826" cy="1591315"/>
            <a:chOff x="4962331" y="4476466"/>
            <a:chExt cx="1540826" cy="1591315"/>
          </a:xfrm>
        </p:grpSpPr>
        <p:grpSp>
          <p:nvGrpSpPr>
            <p:cNvPr id="14" name="群組 6"/>
            <p:cNvGrpSpPr/>
            <p:nvPr/>
          </p:nvGrpSpPr>
          <p:grpSpPr>
            <a:xfrm>
              <a:off x="5036024" y="4476466"/>
              <a:ext cx="1467133" cy="1591315"/>
              <a:chOff x="5036024" y="4476466"/>
              <a:chExt cx="1467133" cy="1591315"/>
            </a:xfrm>
          </p:grpSpPr>
          <p:pic>
            <p:nvPicPr>
              <p:cNvPr id="16" name="內容版面配置區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36024" y="4476466"/>
                <a:ext cx="1446663" cy="1591315"/>
              </a:xfrm>
              <a:prstGeom prst="rect">
                <a:avLst/>
              </a:prstGeom>
            </p:spPr>
          </p:pic>
          <p:sp>
            <p:nvSpPr>
              <p:cNvPr id="17" name="圓角矩形 8"/>
              <p:cNvSpPr/>
              <p:nvPr/>
            </p:nvSpPr>
            <p:spPr>
              <a:xfrm rot="1380000">
                <a:off x="6271145" y="5336276"/>
                <a:ext cx="232012" cy="2866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sp>
          <p:nvSpPr>
            <p:cNvPr id="15" name="圓角矩形 15"/>
            <p:cNvSpPr/>
            <p:nvPr/>
          </p:nvSpPr>
          <p:spPr>
            <a:xfrm rot="20220000" flipH="1">
              <a:off x="4962331" y="5326348"/>
              <a:ext cx="232012" cy="2866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18" name="內容版面配置區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7" b="89912" l="0" r="89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07291" flipH="1">
            <a:off x="5921678" y="4104655"/>
            <a:ext cx="1883381" cy="1446663"/>
          </a:xfrm>
          <a:prstGeom prst="rect">
            <a:avLst/>
          </a:prstGeom>
        </p:spPr>
      </p:pic>
      <p:pic>
        <p:nvPicPr>
          <p:cNvPr id="19" name="內容版面配置區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7" b="89912" l="0" r="89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82071" flipH="1">
            <a:off x="3410179" y="3878109"/>
            <a:ext cx="1883381" cy="144666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28600" y="1646238"/>
            <a:ext cx="2032000" cy="1150810"/>
          </a:xfrm>
          <a:prstGeom prst="cloudCallout">
            <a:avLst>
              <a:gd name="adj1" fmla="val 35417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000" dirty="0"/>
              <a:t>I’m talking to Bob</a:t>
            </a:r>
            <a:endParaRPr kumimoji="1" lang="zh-TW" altLang="en-US" sz="2000" dirty="0"/>
          </a:p>
        </p:txBody>
      </p:sp>
      <p:sp>
        <p:nvSpPr>
          <p:cNvPr id="24" name="Cloud Callout 23"/>
          <p:cNvSpPr/>
          <p:nvPr/>
        </p:nvSpPr>
        <p:spPr>
          <a:xfrm>
            <a:off x="8966200" y="1752473"/>
            <a:ext cx="2032000" cy="1150810"/>
          </a:xfrm>
          <a:prstGeom prst="cloudCallout">
            <a:avLst>
              <a:gd name="adj1" fmla="val -28958"/>
              <a:gd name="adj2" fmla="val 60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000" dirty="0"/>
              <a:t>I’m talking to Alice.</a:t>
            </a:r>
            <a:endParaRPr kumimoji="1" lang="zh-TW" alt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141AD0-82A8-1845-8532-97E3B73C3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4455-17EF-A44B-93AB-56DFC094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7015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Replay attack (</a:t>
            </a:r>
            <a:r>
              <a:rPr kumimoji="1" lang="zh-TW" altLang="en-US" dirty="0"/>
              <a:t>重送</a:t>
            </a:r>
            <a:r>
              <a:rPr kumimoji="1" lang="en-US" altLang="zh-TW" dirty="0"/>
              <a:t>)</a:t>
            </a:r>
            <a:endParaRPr kumimoji="1" lang="zh-TW" altLang="en-US" dirty="0"/>
          </a:p>
        </p:txBody>
      </p:sp>
      <p:grpSp>
        <p:nvGrpSpPr>
          <p:cNvPr id="18" name="群組 17"/>
          <p:cNvGrpSpPr/>
          <p:nvPr/>
        </p:nvGrpSpPr>
        <p:grpSpPr>
          <a:xfrm>
            <a:off x="967854" y="1422400"/>
            <a:ext cx="8380864" cy="2472165"/>
            <a:chOff x="517477" y="2422714"/>
            <a:chExt cx="10689609" cy="3449671"/>
          </a:xfrm>
        </p:grpSpPr>
        <p:pic>
          <p:nvPicPr>
            <p:cNvPr id="4" name="內容版面配置區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9223" y="2422714"/>
              <a:ext cx="2105167" cy="1682087"/>
            </a:xfrm>
            <a:prstGeom prst="rect">
              <a:avLst/>
            </a:prstGeom>
          </p:spPr>
        </p:pic>
        <p:pic>
          <p:nvPicPr>
            <p:cNvPr id="5" name="內容版面配置區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8716" y="2424989"/>
              <a:ext cx="1984612" cy="1679812"/>
            </a:xfrm>
            <a:prstGeom prst="rect">
              <a:avLst/>
            </a:prstGeom>
          </p:spPr>
        </p:pic>
        <p:cxnSp>
          <p:nvCxnSpPr>
            <p:cNvPr id="6" name="直線箭頭接點 5"/>
            <p:cNvCxnSpPr/>
            <p:nvPr/>
          </p:nvCxnSpPr>
          <p:spPr>
            <a:xfrm>
              <a:off x="3562066" y="3370997"/>
              <a:ext cx="4394579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字方塊 6"/>
            <p:cNvSpPr txBox="1"/>
            <p:nvPr/>
          </p:nvSpPr>
          <p:spPr>
            <a:xfrm>
              <a:off x="517477" y="3001665"/>
              <a:ext cx="1707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Hi, I’m Bob.</a:t>
              </a:r>
              <a:endParaRPr kumimoji="1" lang="zh-TW" altLang="en-US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9499978" y="3079091"/>
              <a:ext cx="1707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Hi, I’m Bob.</a:t>
              </a:r>
              <a:endParaRPr kumimoji="1" lang="zh-TW" altLang="en-US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981467" y="5010794"/>
              <a:ext cx="1707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Hi, I’m Bob.</a:t>
              </a:r>
              <a:endParaRPr kumimoji="1" lang="zh-TW" altLang="en-US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5203043" y="4281070"/>
              <a:ext cx="1540826" cy="1591315"/>
              <a:chOff x="4962331" y="4476466"/>
              <a:chExt cx="1540826" cy="1591315"/>
            </a:xfrm>
          </p:grpSpPr>
          <p:grpSp>
            <p:nvGrpSpPr>
              <p:cNvPr id="11" name="群組 10"/>
              <p:cNvGrpSpPr/>
              <p:nvPr/>
            </p:nvGrpSpPr>
            <p:grpSpPr>
              <a:xfrm>
                <a:off x="5036024" y="4476466"/>
                <a:ext cx="1467133" cy="1591315"/>
                <a:chOff x="5036024" y="4476466"/>
                <a:chExt cx="1467133" cy="1591315"/>
              </a:xfrm>
            </p:grpSpPr>
            <p:pic>
              <p:nvPicPr>
                <p:cNvPr id="13" name="內容版面配置區 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036024" y="4476466"/>
                  <a:ext cx="1446663" cy="1591315"/>
                </a:xfrm>
                <a:prstGeom prst="rect">
                  <a:avLst/>
                </a:prstGeom>
              </p:spPr>
            </p:pic>
            <p:sp>
              <p:nvSpPr>
                <p:cNvPr id="14" name="圓角矩形 13"/>
                <p:cNvSpPr/>
                <p:nvPr/>
              </p:nvSpPr>
              <p:spPr>
                <a:xfrm rot="1380000">
                  <a:off x="6271145" y="5336276"/>
                  <a:ext cx="232012" cy="28660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/>
                </a:p>
              </p:txBody>
            </p:sp>
          </p:grpSp>
          <p:sp>
            <p:nvSpPr>
              <p:cNvPr id="12" name="圓角矩形 11"/>
              <p:cNvSpPr/>
              <p:nvPr/>
            </p:nvSpPr>
            <p:spPr>
              <a:xfrm rot="20220000" flipH="1">
                <a:off x="4962331" y="5326348"/>
                <a:ext cx="232012" cy="2866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pic>
          <p:nvPicPr>
            <p:cNvPr id="15" name="內容版面配置區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7" b="89912" l="0" r="892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599289" flipH="1">
              <a:off x="3662153" y="3657042"/>
              <a:ext cx="1883381" cy="1446663"/>
            </a:xfrm>
            <a:prstGeom prst="rect">
              <a:avLst/>
            </a:prstGeom>
          </p:spPr>
        </p:pic>
      </p:grpSp>
      <p:sp>
        <p:nvSpPr>
          <p:cNvPr id="20" name="文字方塊 19"/>
          <p:cNvSpPr txBox="1"/>
          <p:nvPr/>
        </p:nvSpPr>
        <p:spPr>
          <a:xfrm>
            <a:off x="967854" y="4416663"/>
            <a:ext cx="221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/>
              <a:t>Later</a:t>
            </a:r>
            <a:endParaRPr kumimoji="1" lang="zh-TW" altLang="en-US" sz="2400" dirty="0"/>
          </a:p>
        </p:txBody>
      </p:sp>
      <p:grpSp>
        <p:nvGrpSpPr>
          <p:cNvPr id="35" name="群組 34"/>
          <p:cNvGrpSpPr/>
          <p:nvPr/>
        </p:nvGrpSpPr>
        <p:grpSpPr>
          <a:xfrm>
            <a:off x="4641430" y="3693234"/>
            <a:ext cx="4707288" cy="2433034"/>
            <a:chOff x="5241661" y="3965517"/>
            <a:chExt cx="4707288" cy="2203877"/>
          </a:xfrm>
        </p:grpSpPr>
        <p:grpSp>
          <p:nvGrpSpPr>
            <p:cNvPr id="21" name="群組 20"/>
            <p:cNvGrpSpPr/>
            <p:nvPr/>
          </p:nvGrpSpPr>
          <p:grpSpPr>
            <a:xfrm>
              <a:off x="5241661" y="3965517"/>
              <a:ext cx="4707288" cy="2203877"/>
              <a:chOff x="5203043" y="2422714"/>
              <a:chExt cx="6004043" cy="3449671"/>
            </a:xfrm>
          </p:grpSpPr>
          <p:pic>
            <p:nvPicPr>
              <p:cNvPr id="22" name="內容版面配置區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79223" y="2422714"/>
                <a:ext cx="2105167" cy="1682087"/>
              </a:xfrm>
              <a:prstGeom prst="rect">
                <a:avLst/>
              </a:prstGeom>
            </p:spPr>
          </p:pic>
          <p:sp>
            <p:nvSpPr>
              <p:cNvPr id="26" name="文字方塊 25"/>
              <p:cNvSpPr txBox="1"/>
              <p:nvPr/>
            </p:nvSpPr>
            <p:spPr>
              <a:xfrm>
                <a:off x="9499978" y="3079091"/>
                <a:ext cx="1707108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dirty="0"/>
                  <a:t>Hi, I’m Bob.</a:t>
                </a:r>
                <a:endParaRPr kumimoji="1" lang="zh-TW" altLang="en-US" dirty="0"/>
              </a:p>
            </p:txBody>
          </p:sp>
          <p:sp>
            <p:nvSpPr>
              <p:cNvPr id="27" name="文字方塊 26"/>
              <p:cNvSpPr txBox="1"/>
              <p:nvPr/>
            </p:nvSpPr>
            <p:spPr>
              <a:xfrm>
                <a:off x="6723399" y="5115152"/>
                <a:ext cx="1707108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dirty="0"/>
                  <a:t>Hi, I’m Bob.</a:t>
                </a:r>
                <a:endParaRPr kumimoji="1" lang="zh-TW" altLang="en-US" dirty="0"/>
              </a:p>
            </p:txBody>
          </p:sp>
          <p:grpSp>
            <p:nvGrpSpPr>
              <p:cNvPr id="28" name="群組 27"/>
              <p:cNvGrpSpPr/>
              <p:nvPr/>
            </p:nvGrpSpPr>
            <p:grpSpPr>
              <a:xfrm>
                <a:off x="5203043" y="4281070"/>
                <a:ext cx="1540826" cy="1591315"/>
                <a:chOff x="4962331" y="4476466"/>
                <a:chExt cx="1540826" cy="1591315"/>
              </a:xfrm>
            </p:grpSpPr>
            <p:grpSp>
              <p:nvGrpSpPr>
                <p:cNvPr id="30" name="群組 29"/>
                <p:cNvGrpSpPr/>
                <p:nvPr/>
              </p:nvGrpSpPr>
              <p:grpSpPr>
                <a:xfrm>
                  <a:off x="5036024" y="4476466"/>
                  <a:ext cx="1467133" cy="1591315"/>
                  <a:chOff x="5036024" y="4476466"/>
                  <a:chExt cx="1467133" cy="1591315"/>
                </a:xfrm>
              </p:grpSpPr>
              <p:pic>
                <p:nvPicPr>
                  <p:cNvPr id="32" name="內容版面配置區 3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036024" y="4476466"/>
                    <a:ext cx="1446663" cy="1591315"/>
                  </a:xfrm>
                  <a:prstGeom prst="rect">
                    <a:avLst/>
                  </a:prstGeom>
                </p:spPr>
              </p:pic>
              <p:sp>
                <p:nvSpPr>
                  <p:cNvPr id="33" name="圓角矩形 32"/>
                  <p:cNvSpPr/>
                  <p:nvPr/>
                </p:nvSpPr>
                <p:spPr>
                  <a:xfrm rot="1380000">
                    <a:off x="6271145" y="5336276"/>
                    <a:ext cx="232012" cy="28660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TW" altLang="en-US"/>
                  </a:p>
                </p:txBody>
              </p:sp>
            </p:grpSp>
            <p:sp>
              <p:nvSpPr>
                <p:cNvPr id="31" name="圓角矩形 30"/>
                <p:cNvSpPr/>
                <p:nvPr/>
              </p:nvSpPr>
              <p:spPr>
                <a:xfrm rot="20220000" flipH="1">
                  <a:off x="4962331" y="5326348"/>
                  <a:ext cx="232012" cy="28660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/>
                </a:p>
              </p:txBody>
            </p:sp>
          </p:grpSp>
        </p:grpSp>
        <p:pic>
          <p:nvPicPr>
            <p:cNvPr id="34" name="內容版面配置區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7" b="89912" l="0" r="892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572154" flipH="1">
              <a:off x="6201294" y="4830111"/>
              <a:ext cx="1198028" cy="920230"/>
            </a:xfrm>
            <a:prstGeom prst="rect">
              <a:avLst/>
            </a:prstGeom>
          </p:spPr>
        </p:pic>
      </p:grp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5B0A196-9FA0-DE4E-B085-B2E2646F9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D916163-6BAF-0042-974A-A3F9BC44E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84832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Denial of Service / Jamming </a:t>
            </a:r>
            <a:r>
              <a:rPr kumimoji="1" lang="en-US" altLang="zh-TW" dirty="0"/>
              <a:t>(</a:t>
            </a:r>
            <a:r>
              <a:rPr kumimoji="1" lang="zh-TW" altLang="en-US" dirty="0"/>
              <a:t>阻斷服務</a:t>
            </a:r>
            <a:r>
              <a:rPr kumimoji="1" lang="en-US" altLang="zh-TW" dirty="0"/>
              <a:t>)</a:t>
            </a:r>
            <a:r>
              <a:rPr lang="en-US" altLang="zh-TW" dirty="0"/>
              <a:t> </a:t>
            </a:r>
          </a:p>
        </p:txBody>
      </p:sp>
      <p:pic>
        <p:nvPicPr>
          <p:cNvPr id="10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7475" y="2647494"/>
            <a:ext cx="4271748" cy="1087178"/>
          </a:xfrm>
          <a:prstGeom prst="rect">
            <a:avLst/>
          </a:prstGeom>
        </p:spPr>
      </p:pic>
      <p:pic>
        <p:nvPicPr>
          <p:cNvPr id="11" name="內容版面配置區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223" y="2422714"/>
            <a:ext cx="2105167" cy="1682087"/>
          </a:xfrm>
          <a:prstGeom prst="rect">
            <a:avLst/>
          </a:prstGeom>
        </p:spPr>
      </p:pic>
      <p:pic>
        <p:nvPicPr>
          <p:cNvPr id="12" name="內容版面配置區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496" y="2422714"/>
            <a:ext cx="1984612" cy="1679812"/>
          </a:xfrm>
          <a:prstGeom prst="rect">
            <a:avLst/>
          </a:prstGeom>
        </p:spPr>
      </p:pic>
      <p:grpSp>
        <p:nvGrpSpPr>
          <p:cNvPr id="13" name="群組 16"/>
          <p:cNvGrpSpPr/>
          <p:nvPr/>
        </p:nvGrpSpPr>
        <p:grpSpPr>
          <a:xfrm>
            <a:off x="4915142" y="4570470"/>
            <a:ext cx="1540826" cy="1591315"/>
            <a:chOff x="4962331" y="4476466"/>
            <a:chExt cx="1540826" cy="1591315"/>
          </a:xfrm>
        </p:grpSpPr>
        <p:grpSp>
          <p:nvGrpSpPr>
            <p:cNvPr id="14" name="群組 6"/>
            <p:cNvGrpSpPr/>
            <p:nvPr/>
          </p:nvGrpSpPr>
          <p:grpSpPr>
            <a:xfrm>
              <a:off x="5036024" y="4476466"/>
              <a:ext cx="1467133" cy="1591315"/>
              <a:chOff x="5036024" y="4476466"/>
              <a:chExt cx="1467133" cy="1591315"/>
            </a:xfrm>
          </p:grpSpPr>
          <p:pic>
            <p:nvPicPr>
              <p:cNvPr id="16" name="內容版面配置區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36024" y="4476466"/>
                <a:ext cx="1446663" cy="1591315"/>
              </a:xfrm>
              <a:prstGeom prst="rect">
                <a:avLst/>
              </a:prstGeom>
            </p:spPr>
          </p:pic>
          <p:sp>
            <p:nvSpPr>
              <p:cNvPr id="17" name="圓角矩形 8"/>
              <p:cNvSpPr/>
              <p:nvPr/>
            </p:nvSpPr>
            <p:spPr>
              <a:xfrm rot="1380000">
                <a:off x="6271145" y="5336276"/>
                <a:ext cx="232012" cy="2866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sp>
          <p:nvSpPr>
            <p:cNvPr id="15" name="圓角矩形 15"/>
            <p:cNvSpPr/>
            <p:nvPr/>
          </p:nvSpPr>
          <p:spPr>
            <a:xfrm rot="20220000" flipH="1">
              <a:off x="4962331" y="5326348"/>
              <a:ext cx="232012" cy="2866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4" name="Right Arrow 3"/>
          <p:cNvSpPr/>
          <p:nvPr/>
        </p:nvSpPr>
        <p:spPr>
          <a:xfrm rot="16200000">
            <a:off x="5240808" y="3672413"/>
            <a:ext cx="889495" cy="11486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0DA4C-3A4B-1440-8FC3-762F8EE7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2DD8-5A4E-DD4E-91E1-DE80AFCB0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395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150C-2316-7A4E-A2F3-733017741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單元目標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3613C-DDA3-5049-ADDC-D10CFCC5F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本單元目標為讓同學學習分析物聯網通訊協定的資安漏洞，及討論現行技術是否足以修補這些漏洞。</a:t>
            </a:r>
            <a:endParaRPr lang="en-US" altLang="zh-TW" dirty="0"/>
          </a:p>
          <a:p>
            <a:r>
              <a:rPr lang="zh-TW" altLang="en-US" dirty="0"/>
              <a:t>完成此單元之後，同學應能</a:t>
            </a:r>
            <a:endParaRPr lang="en-TW" dirty="0"/>
          </a:p>
          <a:p>
            <a:pPr lvl="1"/>
            <a:r>
              <a:rPr lang="zh-TW" altLang="en-US" dirty="0"/>
              <a:t>列舉出針對通訊協定常見之攻擊（如中間人攻擊、重放、竊聽、竄改等）</a:t>
            </a:r>
            <a:endParaRPr lang="en-TW" dirty="0"/>
          </a:p>
          <a:p>
            <a:pPr lvl="1"/>
            <a:r>
              <a:rPr lang="zh-TW" altLang="en-US" dirty="0"/>
              <a:t>指出物聯網通訊協定已知的資安漏洞</a:t>
            </a:r>
            <a:endParaRPr lang="en-TW" dirty="0"/>
          </a:p>
          <a:p>
            <a:pPr lvl="1"/>
            <a:r>
              <a:rPr lang="zh-TW" altLang="en-US" dirty="0"/>
              <a:t>理解資安協定如何提升物聯網的安全，以及有哪些尚待解決的挑戰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C191C-0216-0544-BA63-B555AD1AA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08DB0-9238-AC4A-BE71-4812CE7E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70425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Security Requirements vs. Threats</a:t>
            </a:r>
            <a:endParaRPr kumimoji="1" lang="zh-TW" alt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26706"/>
              </p:ext>
            </p:extLst>
          </p:nvPr>
        </p:nvGraphicFramePr>
        <p:xfrm>
          <a:off x="838200" y="2910999"/>
          <a:ext cx="10515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Threat \</a:t>
                      </a:r>
                      <a:r>
                        <a:rPr lang="en-US" altLang="zh-TW" baseline="0" dirty="0"/>
                        <a:t> Requirement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Confidentiality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Integrity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Availability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Privacy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Safety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Eavesdropping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Modification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Replay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Jamming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Man-in-the-middle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17B646-6112-9445-8BE4-BD3D96B0D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1D33F-07B6-FE42-B688-0F1D62A85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38568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648182"/>
            <a:ext cx="10515600" cy="3055717"/>
          </a:xfrm>
        </p:spPr>
        <p:txBody>
          <a:bodyPr/>
          <a:lstStyle/>
          <a:p>
            <a:r>
              <a:rPr lang="en-US" altLang="zh-TW" dirty="0"/>
              <a:t>Known Vulnerabilities and </a:t>
            </a:r>
            <a:br>
              <a:rPr lang="en-US" altLang="zh-TW" dirty="0"/>
            </a:br>
            <a:r>
              <a:rPr lang="en-US" altLang="zh-TW" dirty="0"/>
              <a:t>Case Studies</a:t>
            </a:r>
            <a:endParaRPr kumimoji="1" lang="zh-TW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1850" y="3877519"/>
            <a:ext cx="10515600" cy="2212131"/>
          </a:xfrm>
        </p:spPr>
        <p:txBody>
          <a:bodyPr>
            <a:normAutofit/>
          </a:bodyPr>
          <a:lstStyle/>
          <a:p>
            <a:r>
              <a:rPr kumimoji="1" lang="en-US" altLang="zh-TW" dirty="0"/>
              <a:t>Case Study: ZigBee Worm</a:t>
            </a:r>
          </a:p>
          <a:p>
            <a:r>
              <a:rPr lang="en-US" altLang="zh-TW" dirty="0"/>
              <a:t>Case Study: USB Attacks</a:t>
            </a:r>
          </a:p>
          <a:p>
            <a:r>
              <a:rPr kumimoji="1" lang="en-US" altLang="zh-TW" dirty="0"/>
              <a:t>Case Study: Device Pairing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B1FCE8-014F-F24D-BC20-A9B0AD49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B4CD1-2EB6-ED49-A208-35995905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87123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Case Study: ZigBee Worm</a:t>
            </a:r>
            <a:endParaRPr kumimoji="1" lang="zh-TW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3D6558-728D-D342-8D2A-09666A2CF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E4F2DE-247A-534E-BE94-5B6322C5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92131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BAAF5D7-EC03-574B-95A5-0A0B4C130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266" y="3317208"/>
            <a:ext cx="556276" cy="86386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1D729A-CA11-7740-8A8C-C0DE7401D3AF}"/>
              </a:ext>
            </a:extLst>
          </p:cNvPr>
          <p:cNvCxnSpPr>
            <a:cxnSpLocks/>
          </p:cNvCxnSpPr>
          <p:nvPr/>
        </p:nvCxnSpPr>
        <p:spPr>
          <a:xfrm>
            <a:off x="4474779" y="2228416"/>
            <a:ext cx="4503524" cy="734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25E65A9-283E-DF4B-98A5-777E7771D66B}"/>
              </a:ext>
            </a:extLst>
          </p:cNvPr>
          <p:cNvSpPr txBox="1"/>
          <p:nvPr/>
        </p:nvSpPr>
        <p:spPr>
          <a:xfrm>
            <a:off x="4632929" y="1808021"/>
            <a:ext cx="1888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Scan request, Nonce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F0CE7B-9018-6540-93B7-4F4C332AAE31}"/>
              </a:ext>
            </a:extLst>
          </p:cNvPr>
          <p:cNvCxnSpPr>
            <a:cxnSpLocks/>
          </p:cNvCxnSpPr>
          <p:nvPr/>
        </p:nvCxnSpPr>
        <p:spPr>
          <a:xfrm flipH="1">
            <a:off x="4474779" y="2828952"/>
            <a:ext cx="4503524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879D48F-AEB4-1B4B-9EE0-A398FCEC567D}"/>
              </a:ext>
            </a:extLst>
          </p:cNvPr>
          <p:cNvSpPr txBox="1"/>
          <p:nvPr/>
        </p:nvSpPr>
        <p:spPr>
          <a:xfrm flipH="1">
            <a:off x="4632929" y="2424248"/>
            <a:ext cx="2010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Scan response, Nonce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E22695-25CB-7541-A53D-AB25FD018A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000" y="1800000"/>
            <a:ext cx="2547615" cy="25476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C7E83AA-4A14-E448-940D-6879021B1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60" y="145828"/>
            <a:ext cx="117329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ZigBee Light Link (ZLL) </a:t>
            </a:r>
            <a:r>
              <a:rPr lang="en-US" sz="4000" dirty="0" err="1"/>
              <a:t>Touchlink</a:t>
            </a:r>
            <a:r>
              <a:rPr lang="en-US" sz="4000" dirty="0"/>
              <a:t> commissioning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0113AFC-8EB5-1843-B6EC-512CDD41FB01}"/>
              </a:ext>
            </a:extLst>
          </p:cNvPr>
          <p:cNvCxnSpPr>
            <a:cxnSpLocks/>
          </p:cNvCxnSpPr>
          <p:nvPr/>
        </p:nvCxnSpPr>
        <p:spPr>
          <a:xfrm>
            <a:off x="4474779" y="3392609"/>
            <a:ext cx="4503524" cy="485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ECBF02C-992D-8440-B4BF-DECCB090320E}"/>
              </a:ext>
            </a:extLst>
          </p:cNvPr>
          <p:cNvSpPr txBox="1"/>
          <p:nvPr/>
        </p:nvSpPr>
        <p:spPr>
          <a:xfrm>
            <a:off x="4632929" y="2969723"/>
            <a:ext cx="4293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Join request, Nonce, E</a:t>
            </a:r>
            <a:r>
              <a:rPr lang="en-US" sz="1600" baseline="-25000" dirty="0"/>
              <a:t>ZLL Master Key</a:t>
            </a:r>
            <a:r>
              <a:rPr lang="en-US" sz="1600" dirty="0"/>
              <a:t>[Network Key], …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9FC9A97-73AB-C146-A8D4-2C1D9B1FE1C1}"/>
              </a:ext>
            </a:extLst>
          </p:cNvPr>
          <p:cNvCxnSpPr>
            <a:cxnSpLocks/>
          </p:cNvCxnSpPr>
          <p:nvPr/>
        </p:nvCxnSpPr>
        <p:spPr>
          <a:xfrm flipH="1">
            <a:off x="4474779" y="3956265"/>
            <a:ext cx="4503524" cy="485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6C636F5-4D23-BD4D-8F81-6580D5A5D8AF}"/>
              </a:ext>
            </a:extLst>
          </p:cNvPr>
          <p:cNvSpPr txBox="1"/>
          <p:nvPr/>
        </p:nvSpPr>
        <p:spPr>
          <a:xfrm>
            <a:off x="4632929" y="3533379"/>
            <a:ext cx="2612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Join response, Nonce, Status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5D4979-C79B-B544-9BD1-CE913E0D6F3A}"/>
              </a:ext>
            </a:extLst>
          </p:cNvPr>
          <p:cNvSpPr/>
          <p:nvPr/>
        </p:nvSpPr>
        <p:spPr>
          <a:xfrm>
            <a:off x="4632156" y="5094535"/>
            <a:ext cx="6096000" cy="923330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“The ZLL master key is a </a:t>
            </a:r>
            <a:r>
              <a:rPr lang="en-US" b="1" u="sng" dirty="0">
                <a:solidFill>
                  <a:schemeClr val="bg1"/>
                </a:solidFill>
              </a:rPr>
              <a:t>secret shared by all certified ZLL devices</a:t>
            </a:r>
            <a:r>
              <a:rPr lang="en-US" dirty="0">
                <a:solidFill>
                  <a:schemeClr val="bg1"/>
                </a:solidFill>
              </a:rPr>
              <a:t>. It will be distributed only to certified manufacturers and is bound with a safekeeping contract” — ZLL specification 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8954A59-34A0-F04A-831F-34A867FAED2B}"/>
              </a:ext>
            </a:extLst>
          </p:cNvPr>
          <p:cNvSpPr/>
          <p:nvPr/>
        </p:nvSpPr>
        <p:spPr>
          <a:xfrm>
            <a:off x="6472170" y="3079944"/>
            <a:ext cx="971904" cy="2551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3E0C305-DF70-D449-A068-40B0F36CF5A6}"/>
              </a:ext>
            </a:extLst>
          </p:cNvPr>
          <p:cNvCxnSpPr>
            <a:cxnSpLocks/>
          </p:cNvCxnSpPr>
          <p:nvPr/>
        </p:nvCxnSpPr>
        <p:spPr>
          <a:xfrm>
            <a:off x="4511849" y="4512577"/>
            <a:ext cx="4503524" cy="734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828A12C-1168-054F-B964-4695C6E80D42}"/>
              </a:ext>
            </a:extLst>
          </p:cNvPr>
          <p:cNvSpPr txBox="1"/>
          <p:nvPr/>
        </p:nvSpPr>
        <p:spPr>
          <a:xfrm>
            <a:off x="4669999" y="4092182"/>
            <a:ext cx="2242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E</a:t>
            </a:r>
            <a:r>
              <a:rPr lang="en-US" sz="1600" baseline="-25000" dirty="0" err="1"/>
              <a:t>Network</a:t>
            </a:r>
            <a:r>
              <a:rPr lang="en-US" sz="1600" baseline="-25000" dirty="0"/>
              <a:t> Key</a:t>
            </a:r>
            <a:r>
              <a:rPr lang="en-US" sz="1600" dirty="0"/>
              <a:t>[On command]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29B3223-1B77-6046-A895-91B765B3E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000" y="1800000"/>
            <a:ext cx="2547615" cy="254761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8A79912-E4EC-C744-9D26-E55544F24DE6}"/>
              </a:ext>
            </a:extLst>
          </p:cNvPr>
          <p:cNvSpPr txBox="1"/>
          <p:nvPr/>
        </p:nvSpPr>
        <p:spPr>
          <a:xfrm>
            <a:off x="274497" y="6179363"/>
            <a:ext cx="6683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Reference: Philipp </a:t>
            </a:r>
            <a:r>
              <a:rPr lang="en-US" sz="1200" dirty="0" err="1"/>
              <a:t>Morgner</a:t>
            </a:r>
            <a:r>
              <a:rPr lang="en-US" sz="1200" dirty="0"/>
              <a:t>, Stephan </a:t>
            </a:r>
            <a:r>
              <a:rPr lang="en-US" sz="1200" dirty="0" err="1"/>
              <a:t>Mattejat</a:t>
            </a:r>
            <a:r>
              <a:rPr lang="en-US" sz="1200" dirty="0"/>
              <a:t>, </a:t>
            </a:r>
            <a:r>
              <a:rPr lang="en-US" sz="1200" dirty="0" err="1"/>
              <a:t>Ziaida</a:t>
            </a:r>
            <a:r>
              <a:rPr lang="en-US" sz="1200" dirty="0"/>
              <a:t> </a:t>
            </a:r>
            <a:r>
              <a:rPr lang="en-US" sz="1200" dirty="0" err="1"/>
              <a:t>Beneson</a:t>
            </a:r>
            <a:r>
              <a:rPr lang="en-US" sz="1200" dirty="0"/>
              <a:t>; All your bulbs are belong to us; </a:t>
            </a:r>
            <a:r>
              <a:rPr lang="en-US" sz="1200" dirty="0" err="1"/>
              <a:t>WiSec</a:t>
            </a:r>
            <a:r>
              <a:rPr lang="en-US" sz="1200" dirty="0"/>
              <a:t> 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768" y="2355417"/>
            <a:ext cx="2355923" cy="235592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C14291-1C96-514C-B91C-9B99A877D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6C882-1A90-6D45-8E1E-B44DA68C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23</a:t>
            </a:fld>
            <a:endParaRPr kumimoji="1" lang="zh-TW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C725E2-85F0-CB49-A416-0AA1D8B49AE8}"/>
              </a:ext>
            </a:extLst>
          </p:cNvPr>
          <p:cNvSpPr/>
          <p:nvPr/>
        </p:nvSpPr>
        <p:spPr>
          <a:xfrm>
            <a:off x="268560" y="6410691"/>
            <a:ext cx="3991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Slides are courtesy of Prof. Adrian </a:t>
            </a:r>
            <a:r>
              <a:rPr lang="en-US" altLang="zh-TW" sz="1200" dirty="0" err="1"/>
              <a:t>Perrig</a:t>
            </a:r>
            <a:r>
              <a:rPr lang="en-US" altLang="zh-TW" sz="1200" dirty="0"/>
              <a:t> and </a:t>
            </a:r>
            <a:r>
              <a:rPr lang="en-US" sz="1200" dirty="0"/>
              <a:t>Piet de </a:t>
            </a:r>
            <a:r>
              <a:rPr lang="en-US" sz="1200" dirty="0" err="1"/>
              <a:t>Vaere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53388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37" grpId="0"/>
      <p:bldP spid="46" grpId="0"/>
      <p:bldP spid="47" grpId="0" animBg="1"/>
      <p:bldP spid="49" grpId="0" animBg="1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4F2CB3-F50D-B64D-BE2A-4DFE79535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the ZLL Master Key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77411-8411-AB40-94B8-C18F17D63C26}"/>
              </a:ext>
            </a:extLst>
          </p:cNvPr>
          <p:cNvSpPr txBox="1"/>
          <p:nvPr/>
        </p:nvSpPr>
        <p:spPr>
          <a:xfrm>
            <a:off x="3782143" y="1668352"/>
            <a:ext cx="4894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Become a certified ZLL manufacturer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AF90E0-218A-654C-8AC5-7C102AF45AF6}"/>
              </a:ext>
            </a:extLst>
          </p:cNvPr>
          <p:cNvSpPr txBox="1"/>
          <p:nvPr/>
        </p:nvSpPr>
        <p:spPr>
          <a:xfrm>
            <a:off x="441788" y="2754594"/>
            <a:ext cx="1115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Tear down ZLL light bulb, </a:t>
            </a:r>
            <a:r>
              <a:rPr lang="en-US" sz="2400" dirty="0" err="1">
                <a:sym typeface="Wingdings" pitchFamily="2" charset="2"/>
              </a:rPr>
              <a:t>desolder</a:t>
            </a:r>
            <a:r>
              <a:rPr lang="en-US" sz="2400" dirty="0">
                <a:sym typeface="Wingdings" pitchFamily="2" charset="2"/>
              </a:rPr>
              <a:t> processor, extract memory, look for high entropy key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0A505A-9164-514D-9F90-68DD23872089}"/>
              </a:ext>
            </a:extLst>
          </p:cNvPr>
          <p:cNvSpPr txBox="1"/>
          <p:nvPr/>
        </p:nvSpPr>
        <p:spPr>
          <a:xfrm>
            <a:off x="5819655" y="2130017"/>
            <a:ext cx="819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D52B25-BFBF-194F-84F7-FAD330ED8553}"/>
              </a:ext>
            </a:extLst>
          </p:cNvPr>
          <p:cNvSpPr txBox="1"/>
          <p:nvPr/>
        </p:nvSpPr>
        <p:spPr>
          <a:xfrm>
            <a:off x="5819654" y="3185800"/>
            <a:ext cx="819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942CB5-BB9A-424A-9D0D-3AEBD5DFB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909" y="3893686"/>
            <a:ext cx="6366217" cy="296431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417956-071A-1642-B4FA-CDBC98EF5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85A564-5128-AF4D-8015-EE12D11B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24</a:t>
            </a:fld>
            <a:endParaRPr kumimoji="1" lang="zh-TW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CFA57-AD50-C545-A496-A7E8D6C4E05C}"/>
              </a:ext>
            </a:extLst>
          </p:cNvPr>
          <p:cNvSpPr/>
          <p:nvPr/>
        </p:nvSpPr>
        <p:spPr>
          <a:xfrm>
            <a:off x="268560" y="6410691"/>
            <a:ext cx="3991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Slides are courtesy of Prof. Adrian </a:t>
            </a:r>
            <a:r>
              <a:rPr lang="en-US" altLang="zh-TW" sz="1200" dirty="0" err="1"/>
              <a:t>Perrig</a:t>
            </a:r>
            <a:r>
              <a:rPr lang="en-US" altLang="zh-TW" sz="1200" dirty="0"/>
              <a:t> and </a:t>
            </a:r>
            <a:r>
              <a:rPr lang="en-US" sz="1200" dirty="0"/>
              <a:t>Piet de </a:t>
            </a:r>
            <a:r>
              <a:rPr lang="en-US" sz="1200" dirty="0" err="1"/>
              <a:t>Vaere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115094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8E22695-25CB-7541-A53D-AB25FD018A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75531">
            <a:off x="7664540" y="2153054"/>
            <a:ext cx="1440000" cy="1440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C7E83AA-4A14-E448-940D-6879021B1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81" y="150166"/>
            <a:ext cx="1182903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Attacking ZLL without knowing the Network Key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674CF5-DB13-FA42-944D-993F6F925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75531">
            <a:off x="7664540" y="2153054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6B4B90B-723D-DE47-8058-D6577FDA2020}"/>
              </a:ext>
            </a:extLst>
          </p:cNvPr>
          <p:cNvSpPr/>
          <p:nvPr/>
        </p:nvSpPr>
        <p:spPr>
          <a:xfrm>
            <a:off x="7628177" y="2189970"/>
            <a:ext cx="3960000" cy="29347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A4D09294-BC96-9047-8684-59932F365A21}"/>
              </a:ext>
            </a:extLst>
          </p:cNvPr>
          <p:cNvSpPr/>
          <p:nvPr/>
        </p:nvSpPr>
        <p:spPr>
          <a:xfrm>
            <a:off x="7628177" y="1291439"/>
            <a:ext cx="3960000" cy="87757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9F2795-C5D3-8645-945D-D645670B4EF9}"/>
              </a:ext>
            </a:extLst>
          </p:cNvPr>
          <p:cNvSpPr txBox="1"/>
          <p:nvPr/>
        </p:nvSpPr>
        <p:spPr>
          <a:xfrm>
            <a:off x="266181" y="1475729"/>
            <a:ext cx="50406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Some ZLL </a:t>
            </a:r>
            <a:r>
              <a:rPr lang="en-US" sz="2400" b="1" dirty="0" err="1"/>
              <a:t>Touchlink</a:t>
            </a:r>
            <a:r>
              <a:rPr lang="en-US" sz="2400" b="1" dirty="0"/>
              <a:t> commands:</a:t>
            </a:r>
          </a:p>
          <a:p>
            <a:endParaRPr lang="en-US" sz="2400" dirty="0"/>
          </a:p>
          <a:p>
            <a:r>
              <a:rPr lang="en-US" sz="2400" dirty="0"/>
              <a:t>Reset bulb to “factory new”</a:t>
            </a:r>
          </a:p>
          <a:p>
            <a:endParaRPr lang="en-US" sz="2400" dirty="0"/>
          </a:p>
          <a:p>
            <a:r>
              <a:rPr lang="en-US" sz="2400" dirty="0"/>
              <a:t>Identify bulb (by blinking)</a:t>
            </a:r>
          </a:p>
          <a:p>
            <a:r>
              <a:rPr lang="en-US" sz="2400" dirty="0"/>
              <a:t>    </a:t>
            </a:r>
            <a:r>
              <a:rPr lang="en-US" sz="2400" i="1" dirty="0"/>
              <a:t>identify 0x0004</a:t>
            </a:r>
          </a:p>
          <a:p>
            <a:endParaRPr lang="en-US" sz="2400" i="1" dirty="0"/>
          </a:p>
          <a:p>
            <a:endParaRPr lang="en-US" sz="2400" i="1" dirty="0"/>
          </a:p>
          <a:p>
            <a:endParaRPr lang="en-US" sz="2400" i="1" dirty="0"/>
          </a:p>
          <a:p>
            <a:r>
              <a:rPr lang="en-US" sz="2400" dirty="0"/>
              <a:t>Change network (channel) settings</a:t>
            </a:r>
          </a:p>
          <a:p>
            <a:endParaRPr lang="en-US" sz="2400" dirty="0"/>
          </a:p>
          <a:p>
            <a:r>
              <a:rPr lang="en-US" sz="2400" dirty="0"/>
              <a:t>Set (random) Network Key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FA2279B-9D99-124E-81A5-1C98D914F0B9}"/>
              </a:ext>
            </a:extLst>
          </p:cNvPr>
          <p:cNvCxnSpPr>
            <a:cxnSpLocks/>
          </p:cNvCxnSpPr>
          <p:nvPr/>
        </p:nvCxnSpPr>
        <p:spPr>
          <a:xfrm flipH="1" flipV="1">
            <a:off x="2146213" y="3750200"/>
            <a:ext cx="184863" cy="36831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CB830AA-5F31-944F-9A39-94F71FC64760}"/>
              </a:ext>
            </a:extLst>
          </p:cNvPr>
          <p:cNvSpPr txBox="1"/>
          <p:nvPr/>
        </p:nvSpPr>
        <p:spPr>
          <a:xfrm>
            <a:off x="2076235" y="4118512"/>
            <a:ext cx="217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in seconds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6A71992-38F4-E548-92E1-75492B50EF78}"/>
              </a:ext>
            </a:extLst>
          </p:cNvPr>
          <p:cNvCxnSpPr>
            <a:cxnSpLocks/>
          </p:cNvCxnSpPr>
          <p:nvPr/>
        </p:nvCxnSpPr>
        <p:spPr>
          <a:xfrm flipV="1">
            <a:off x="6805664" y="3407340"/>
            <a:ext cx="1283599" cy="623846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8C14BD14-91E1-304D-8981-6F565F12C494}"/>
              </a:ext>
            </a:extLst>
          </p:cNvPr>
          <p:cNvSpPr/>
          <p:nvPr/>
        </p:nvSpPr>
        <p:spPr>
          <a:xfrm rot="20070811">
            <a:off x="6691022" y="3824593"/>
            <a:ext cx="16392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i="1" dirty="0"/>
              <a:t>identify 0xFFFE</a:t>
            </a:r>
            <a:endParaRPr lang="en-US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8FFEB98-953B-694D-BB4B-55DC6134831A}"/>
              </a:ext>
            </a:extLst>
          </p:cNvPr>
          <p:cNvCxnSpPr>
            <a:cxnSpLocks/>
          </p:cNvCxnSpPr>
          <p:nvPr/>
        </p:nvCxnSpPr>
        <p:spPr>
          <a:xfrm flipH="1" flipV="1">
            <a:off x="7996831" y="4086357"/>
            <a:ext cx="184863" cy="36831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75D01477-C77E-EB4C-AA47-22A056FB5B1A}"/>
              </a:ext>
            </a:extLst>
          </p:cNvPr>
          <p:cNvSpPr/>
          <p:nvPr/>
        </p:nvSpPr>
        <p:spPr>
          <a:xfrm>
            <a:off x="7711439" y="4467243"/>
            <a:ext cx="11777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18.2 hours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14EBBFA-87B1-C14A-9E0D-92B1A7A5CECF}"/>
              </a:ext>
            </a:extLst>
          </p:cNvPr>
          <p:cNvSpPr/>
          <p:nvPr/>
        </p:nvSpPr>
        <p:spPr>
          <a:xfrm>
            <a:off x="7368476" y="5202394"/>
            <a:ext cx="4726735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Proximity check: </a:t>
            </a:r>
            <a:r>
              <a:rPr lang="en-US" dirty="0">
                <a:solidFill>
                  <a:schemeClr val="bg1"/>
                </a:solidFill>
              </a:rPr>
              <a:t>“A device shall only respond to a received scan request inter-PAN command frame if its RSSI is above a certain manufacturer specific threshold” — ZLL specification 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310D492-A9E8-6D44-8572-29E80DE4E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211946" y="4593462"/>
            <a:ext cx="987594" cy="12659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386" y="2479385"/>
            <a:ext cx="2355923" cy="23559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335" y="3942159"/>
            <a:ext cx="2355923" cy="23559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253" y="3634232"/>
            <a:ext cx="1928145" cy="192814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13538" y="3814010"/>
            <a:ext cx="675973" cy="64065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8C38D-491B-BA44-B0F4-1061887D3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0F5F3-9753-F04B-8195-05B6B553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25</a:t>
            </a:fld>
            <a:endParaRPr kumimoji="1" lang="zh-TW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AAAA46-735C-204B-B820-B5DC9CE9DF66}"/>
              </a:ext>
            </a:extLst>
          </p:cNvPr>
          <p:cNvSpPr txBox="1"/>
          <p:nvPr/>
        </p:nvSpPr>
        <p:spPr>
          <a:xfrm>
            <a:off x="274497" y="6179363"/>
            <a:ext cx="6683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Reference: Philipp </a:t>
            </a:r>
            <a:r>
              <a:rPr lang="en-US" sz="1200" dirty="0" err="1"/>
              <a:t>Morgner</a:t>
            </a:r>
            <a:r>
              <a:rPr lang="en-US" sz="1200" dirty="0"/>
              <a:t>, Stephan </a:t>
            </a:r>
            <a:r>
              <a:rPr lang="en-US" sz="1200" dirty="0" err="1"/>
              <a:t>Mattejat</a:t>
            </a:r>
            <a:r>
              <a:rPr lang="en-US" sz="1200" dirty="0"/>
              <a:t>, </a:t>
            </a:r>
            <a:r>
              <a:rPr lang="en-US" sz="1200" dirty="0" err="1"/>
              <a:t>Ziaida</a:t>
            </a:r>
            <a:r>
              <a:rPr lang="en-US" sz="1200" dirty="0"/>
              <a:t> </a:t>
            </a:r>
            <a:r>
              <a:rPr lang="en-US" sz="1200" dirty="0" err="1"/>
              <a:t>Beneson</a:t>
            </a:r>
            <a:r>
              <a:rPr lang="en-US" sz="1200" dirty="0"/>
              <a:t>; All your bulbs are belong to us; </a:t>
            </a:r>
            <a:r>
              <a:rPr lang="en-US" sz="1200" dirty="0" err="1"/>
              <a:t>WiSec</a:t>
            </a:r>
            <a:r>
              <a:rPr lang="en-US" sz="1200" dirty="0"/>
              <a:t> 17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A02800-AAA9-D14B-AFAE-D775842954ED}"/>
              </a:ext>
            </a:extLst>
          </p:cNvPr>
          <p:cNvSpPr/>
          <p:nvPr/>
        </p:nvSpPr>
        <p:spPr>
          <a:xfrm>
            <a:off x="268560" y="6410691"/>
            <a:ext cx="3991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Slides are courtesy of Prof. Adrian </a:t>
            </a:r>
            <a:r>
              <a:rPr lang="en-US" altLang="zh-TW" sz="1200" dirty="0" err="1"/>
              <a:t>Perrig</a:t>
            </a:r>
            <a:r>
              <a:rPr lang="en-US" altLang="zh-TW" sz="1200" dirty="0"/>
              <a:t> and </a:t>
            </a:r>
            <a:r>
              <a:rPr lang="en-US" sz="1200" dirty="0"/>
              <a:t>Piet de </a:t>
            </a:r>
            <a:r>
              <a:rPr lang="en-US" sz="1200" dirty="0" err="1"/>
              <a:t>Vaere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1462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70320-6B42-9F46-A25A-BAB87F00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ZigBee Over The Air (OTA)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56075-4692-C04E-B09F-14926F18E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ZigBee provides a standardized OTA update mechanism</a:t>
            </a:r>
          </a:p>
          <a:p>
            <a:r>
              <a:rPr lang="en-US" dirty="0"/>
              <a:t>This allows devices to update devices from different manufactures</a:t>
            </a:r>
          </a:p>
          <a:p>
            <a:pPr lvl="1"/>
            <a:r>
              <a:rPr lang="en-US" dirty="0"/>
              <a:t>E.g., users can update a Philips bulb with an Ikea gateway</a:t>
            </a:r>
          </a:p>
          <a:p>
            <a:r>
              <a:rPr lang="en-US" dirty="0"/>
              <a:t>The updates should be verified by the device using (a)symmetric crypto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D9ECF7-F310-B24C-8209-7C848F669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物聯網通訊與網路安全技術  </a:t>
            </a:r>
            <a:r>
              <a:rPr lang="en-US" altLang="zh-TW"/>
              <a:t>| </a:t>
            </a:r>
            <a:r>
              <a:rPr lang="zh-TW" altLang="en-US"/>
              <a:t>物聯網通訊協定之資安議題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AEDE3-B4DB-F340-8279-4739FEF5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B3715B-FCCF-2D42-9BF7-81A5147221B9}"/>
              </a:ext>
            </a:extLst>
          </p:cNvPr>
          <p:cNvSpPr txBox="1"/>
          <p:nvPr/>
        </p:nvSpPr>
        <p:spPr>
          <a:xfrm>
            <a:off x="268560" y="6188666"/>
            <a:ext cx="7921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Reference: </a:t>
            </a:r>
            <a:r>
              <a:rPr lang="en-US" sz="1200" dirty="0" err="1"/>
              <a:t>Eyal</a:t>
            </a:r>
            <a:r>
              <a:rPr lang="en-US" sz="1200" dirty="0"/>
              <a:t> Ronen, Colin </a:t>
            </a:r>
            <a:r>
              <a:rPr lang="en-US" sz="1200" dirty="0" err="1"/>
              <a:t>O’Flynn</a:t>
            </a:r>
            <a:r>
              <a:rPr lang="en-US" sz="1200" dirty="0"/>
              <a:t>, Adi Shamir and Achi-Or Weingarten; IoT goes nuclear: creating a ZigBee chain reaction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7AE274-D154-8B4C-B128-B6ED4395ED20}"/>
              </a:ext>
            </a:extLst>
          </p:cNvPr>
          <p:cNvSpPr/>
          <p:nvPr/>
        </p:nvSpPr>
        <p:spPr>
          <a:xfrm>
            <a:off x="268560" y="6410691"/>
            <a:ext cx="3991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Slides are courtesy of Prof. Adrian </a:t>
            </a:r>
            <a:r>
              <a:rPr lang="en-US" altLang="zh-TW" sz="1200" dirty="0" err="1"/>
              <a:t>Perrig</a:t>
            </a:r>
            <a:r>
              <a:rPr lang="en-US" altLang="zh-TW" sz="1200" dirty="0"/>
              <a:t> and </a:t>
            </a:r>
            <a:r>
              <a:rPr lang="en-US" sz="1200" dirty="0"/>
              <a:t>Piet de </a:t>
            </a:r>
            <a:r>
              <a:rPr lang="en-US" sz="1200" dirty="0" err="1"/>
              <a:t>Vaere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1024130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616C7-C146-3045-B5AA-B69D2DB71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32" y="149367"/>
            <a:ext cx="10515600" cy="1325563"/>
          </a:xfrm>
        </p:spPr>
        <p:txBody>
          <a:bodyPr/>
          <a:lstStyle/>
          <a:p>
            <a:r>
              <a:rPr lang="en-US" dirty="0"/>
              <a:t>Analysis of Philips OTA updates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D52F44-2A01-CB4E-9DE1-91C2DB3B5F88}"/>
              </a:ext>
            </a:extLst>
          </p:cNvPr>
          <p:cNvGrpSpPr/>
          <p:nvPr/>
        </p:nvGrpSpPr>
        <p:grpSpPr>
          <a:xfrm>
            <a:off x="3178768" y="2148802"/>
            <a:ext cx="1537441" cy="1537441"/>
            <a:chOff x="5924178" y="2822668"/>
            <a:chExt cx="1011105" cy="10111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DDDC4F-1C73-3F45-8600-81555C923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4178" y="2822668"/>
              <a:ext cx="1011105" cy="10111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AAD180-3B7D-A54E-8F61-2E6E684F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175720">
              <a:off x="6195157" y="3037274"/>
              <a:ext cx="461964" cy="461964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Cloud 17">
            <a:extLst>
              <a:ext uri="{FF2B5EF4-FFF2-40B4-BE49-F238E27FC236}">
                <a16:creationId xmlns:a16="http://schemas.microsoft.com/office/drawing/2014/main" id="{EF5AA7AE-950A-8F46-B7A0-E5E6B054F92C}"/>
              </a:ext>
            </a:extLst>
          </p:cNvPr>
          <p:cNvSpPr/>
          <p:nvPr/>
        </p:nvSpPr>
        <p:spPr>
          <a:xfrm>
            <a:off x="7677352" y="2082685"/>
            <a:ext cx="1773203" cy="118646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Philips servers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7F826EF-F118-9C49-BD80-443FEA4156AE}"/>
              </a:ext>
            </a:extLst>
          </p:cNvPr>
          <p:cNvCxnSpPr>
            <a:cxnSpLocks/>
          </p:cNvCxnSpPr>
          <p:nvPr/>
        </p:nvCxnSpPr>
        <p:spPr>
          <a:xfrm flipV="1">
            <a:off x="5189837" y="1995323"/>
            <a:ext cx="2206985" cy="989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DEC3C30-42A8-D943-B2CD-BA9FFC5B85E7}"/>
              </a:ext>
            </a:extLst>
          </p:cNvPr>
          <p:cNvSpPr txBox="1"/>
          <p:nvPr/>
        </p:nvSpPr>
        <p:spPr>
          <a:xfrm rot="21422546">
            <a:off x="5028657" y="1352865"/>
            <a:ext cx="2529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Update request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MAC = de:ad:be:ef:00:</a:t>
            </a:r>
            <a:r>
              <a:rPr lang="en-US" dirty="0">
                <a:solidFill>
                  <a:srgbClr val="FF0000"/>
                </a:solidFill>
              </a:rPr>
              <a:t>01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290659-3B2D-9343-9A30-E3E1E8C4D131}"/>
              </a:ext>
            </a:extLst>
          </p:cNvPr>
          <p:cNvCxnSpPr>
            <a:cxnSpLocks/>
          </p:cNvCxnSpPr>
          <p:nvPr/>
        </p:nvCxnSpPr>
        <p:spPr>
          <a:xfrm flipH="1">
            <a:off x="5270872" y="2304951"/>
            <a:ext cx="2145306" cy="2203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3882A42-EF76-7247-A0D1-24627C7DB84B}"/>
              </a:ext>
            </a:extLst>
          </p:cNvPr>
          <p:cNvSpPr txBox="1"/>
          <p:nvPr/>
        </p:nvSpPr>
        <p:spPr>
          <a:xfrm rot="21235808">
            <a:off x="5135280" y="2109451"/>
            <a:ext cx="197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urier" pitchFamily="2" charset="0"/>
              </a:rPr>
              <a:t>firmware1.img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1C5F25-F9E2-D74D-A191-1EA286E5D634}"/>
              </a:ext>
            </a:extLst>
          </p:cNvPr>
          <p:cNvCxnSpPr>
            <a:cxnSpLocks/>
          </p:cNvCxnSpPr>
          <p:nvPr/>
        </p:nvCxnSpPr>
        <p:spPr>
          <a:xfrm flipV="1">
            <a:off x="5294195" y="3527122"/>
            <a:ext cx="2206985" cy="989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FAB11CC-1520-5C44-913D-5A3AC89A547C}"/>
              </a:ext>
            </a:extLst>
          </p:cNvPr>
          <p:cNvSpPr txBox="1"/>
          <p:nvPr/>
        </p:nvSpPr>
        <p:spPr>
          <a:xfrm rot="21422546">
            <a:off x="5133014" y="2884664"/>
            <a:ext cx="25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Update request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MAC = de:ad:be:ef:00:</a:t>
            </a:r>
            <a:r>
              <a:rPr lang="en-US" dirty="0">
                <a:solidFill>
                  <a:srgbClr val="FF0000"/>
                </a:solidFill>
              </a:rPr>
              <a:t>02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AC09C86-2F76-C24D-897D-36D68B083294}"/>
              </a:ext>
            </a:extLst>
          </p:cNvPr>
          <p:cNvCxnSpPr>
            <a:cxnSpLocks/>
          </p:cNvCxnSpPr>
          <p:nvPr/>
        </p:nvCxnSpPr>
        <p:spPr>
          <a:xfrm flipH="1">
            <a:off x="5375230" y="3836750"/>
            <a:ext cx="2145306" cy="2203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737F676-17A5-9E4A-9288-8DEE3F09CDF6}"/>
              </a:ext>
            </a:extLst>
          </p:cNvPr>
          <p:cNvSpPr txBox="1"/>
          <p:nvPr/>
        </p:nvSpPr>
        <p:spPr>
          <a:xfrm rot="21235808">
            <a:off x="5239638" y="3641250"/>
            <a:ext cx="197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urier" pitchFamily="2" charset="0"/>
              </a:rPr>
              <a:t>firmware2.img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3F9E946-7800-C04E-85E4-821422B1C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258" y="4564726"/>
            <a:ext cx="6604278" cy="15676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firmware1.img</a:t>
            </a:r>
            <a:r>
              <a:rPr lang="en-US" sz="2400" dirty="0"/>
              <a:t> == </a:t>
            </a:r>
            <a:r>
              <a:rPr lang="en-US" sz="2400" dirty="0">
                <a:latin typeface="Courier" pitchFamily="2" charset="0"/>
              </a:rPr>
              <a:t>firmware2.img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 Global key is used for update verification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Small embedded device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 Asymmetric crypto unlikely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E5086890-443C-4F45-82E3-8AEF9485F862}"/>
              </a:ext>
            </a:extLst>
          </p:cNvPr>
          <p:cNvSpPr/>
          <p:nvPr/>
        </p:nvSpPr>
        <p:spPr>
          <a:xfrm>
            <a:off x="7677351" y="4564726"/>
            <a:ext cx="463039" cy="1567632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D558C2-45C9-D247-86D1-58DF9F1FA408}"/>
              </a:ext>
            </a:extLst>
          </p:cNvPr>
          <p:cNvSpPr txBox="1"/>
          <p:nvPr/>
        </p:nvSpPr>
        <p:spPr>
          <a:xfrm>
            <a:off x="8787160" y="4963821"/>
            <a:ext cx="26961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Symmetric key shared</a:t>
            </a:r>
          </a:p>
          <a:p>
            <a:r>
              <a:rPr lang="en-US" sz="2200" dirty="0"/>
              <a:t>between all devices!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A20460-EDE4-1C4D-A441-19D531CAA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2356B-9439-9E49-8660-12070CE4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27</a:t>
            </a:fld>
            <a:endParaRPr kumimoji="1" lang="zh-TW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EADAE7-D4BE-B645-A181-42DE0ED9FF82}"/>
              </a:ext>
            </a:extLst>
          </p:cNvPr>
          <p:cNvSpPr txBox="1"/>
          <p:nvPr/>
        </p:nvSpPr>
        <p:spPr>
          <a:xfrm>
            <a:off x="268560" y="6160196"/>
            <a:ext cx="7921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Reference: </a:t>
            </a:r>
            <a:r>
              <a:rPr lang="en-US" sz="1200" dirty="0" err="1"/>
              <a:t>Eyal</a:t>
            </a:r>
            <a:r>
              <a:rPr lang="en-US" sz="1200" dirty="0"/>
              <a:t> Ronen, Colin </a:t>
            </a:r>
            <a:r>
              <a:rPr lang="en-US" sz="1200" dirty="0" err="1"/>
              <a:t>O’Flynn</a:t>
            </a:r>
            <a:r>
              <a:rPr lang="en-US" sz="1200" dirty="0"/>
              <a:t>, Adi Shamir and Achi-Or Weingarten; IoT goes nuclear: creating a ZigBee chain reaction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473E2A-468C-4F40-B7FA-7B61B26CC14B}"/>
              </a:ext>
            </a:extLst>
          </p:cNvPr>
          <p:cNvSpPr/>
          <p:nvPr/>
        </p:nvSpPr>
        <p:spPr>
          <a:xfrm>
            <a:off x="268560" y="6410691"/>
            <a:ext cx="3991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Slides are courtesy of Prof. Adrian </a:t>
            </a:r>
            <a:r>
              <a:rPr lang="en-US" altLang="zh-TW" sz="1200" dirty="0" err="1"/>
              <a:t>Perrig</a:t>
            </a:r>
            <a:r>
              <a:rPr lang="en-US" altLang="zh-TW" sz="1200" dirty="0"/>
              <a:t> and </a:t>
            </a:r>
            <a:r>
              <a:rPr lang="en-US" sz="1200" dirty="0"/>
              <a:t>Piet de </a:t>
            </a:r>
            <a:r>
              <a:rPr lang="en-US" sz="1200" dirty="0" err="1"/>
              <a:t>Vaere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792736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B1635-31B5-2249-82F4-5FD73CD94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Infecting Hue bulbs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A65BF5-A2EF-0241-8889-85FCFF29C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842" y="1767520"/>
            <a:ext cx="2276004" cy="164901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E5C04-378D-7646-8181-BAE351F464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610" y="1767519"/>
            <a:ext cx="2689683" cy="16490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169DB-FA98-E643-B46A-D59C128057C1}"/>
              </a:ext>
            </a:extLst>
          </p:cNvPr>
          <p:cNvSpPr txBox="1"/>
          <p:nvPr/>
        </p:nvSpPr>
        <p:spPr>
          <a:xfrm>
            <a:off x="601553" y="1259486"/>
            <a:ext cx="93046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1. Extract firmware update signing key from SoC with </a:t>
            </a:r>
            <a:r>
              <a:rPr lang="en-US" sz="2200" dirty="0">
                <a:solidFill>
                  <a:srgbClr val="FF0000"/>
                </a:solidFill>
              </a:rPr>
              <a:t>differential power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C4F1C-4088-CD48-A88A-1F8DE319DE63}"/>
              </a:ext>
            </a:extLst>
          </p:cNvPr>
          <p:cNvSpPr txBox="1"/>
          <p:nvPr/>
        </p:nvSpPr>
        <p:spPr>
          <a:xfrm>
            <a:off x="601553" y="3638868"/>
            <a:ext cx="106169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2. Using a bug in the Atmel ZLL stack, circumvent proximity check, and perform factory reset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5C4CD-2601-BF48-BD02-9603EB6FAE1D}"/>
              </a:ext>
            </a:extLst>
          </p:cNvPr>
          <p:cNvSpPr txBox="1"/>
          <p:nvPr/>
        </p:nvSpPr>
        <p:spPr>
          <a:xfrm>
            <a:off x="601553" y="4083877"/>
            <a:ext cx="68855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3. Make bulb join the attacker’s non ZLL ZigBee network</a:t>
            </a:r>
          </a:p>
          <a:p>
            <a:r>
              <a:rPr lang="en-US" sz="2200" dirty="0"/>
              <a:t>	</a:t>
            </a:r>
            <a:r>
              <a:rPr lang="en-US" sz="2000" dirty="0"/>
              <a:t>ZLL spec mandates compatibility with non ZLL networks</a:t>
            </a:r>
          </a:p>
          <a:p>
            <a:r>
              <a:rPr lang="en-US" sz="2000" dirty="0"/>
              <a:t>	In compatibility mode there are no proximity checks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529B7A-B87D-8B44-B060-0EE84CA3DA86}"/>
              </a:ext>
            </a:extLst>
          </p:cNvPr>
          <p:cNvSpPr/>
          <p:nvPr/>
        </p:nvSpPr>
        <p:spPr>
          <a:xfrm>
            <a:off x="601553" y="5243757"/>
            <a:ext cx="94153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4. Perform OTA firmware update with malicious image, signed with extracted key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6DF1B3-1019-C742-8F16-3A7ACC235EA8}"/>
              </a:ext>
            </a:extLst>
          </p:cNvPr>
          <p:cNvSpPr/>
          <p:nvPr/>
        </p:nvSpPr>
        <p:spPr>
          <a:xfrm>
            <a:off x="601553" y="5757306"/>
            <a:ext cx="16502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5. PROFIT!!!!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C27A2-3003-3141-972B-D5B6D798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2C331-F858-A044-B1D9-21162450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28</a:t>
            </a:fld>
            <a:endParaRPr kumimoji="1" lang="zh-TW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8BDC6-E80A-A847-957A-8C0B71C2F737}"/>
              </a:ext>
            </a:extLst>
          </p:cNvPr>
          <p:cNvSpPr txBox="1"/>
          <p:nvPr/>
        </p:nvSpPr>
        <p:spPr>
          <a:xfrm>
            <a:off x="268560" y="6175611"/>
            <a:ext cx="7921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Reference: </a:t>
            </a:r>
            <a:r>
              <a:rPr lang="en-US" sz="1200" dirty="0" err="1"/>
              <a:t>Eyal</a:t>
            </a:r>
            <a:r>
              <a:rPr lang="en-US" sz="1200" dirty="0"/>
              <a:t> Ronen, Colin </a:t>
            </a:r>
            <a:r>
              <a:rPr lang="en-US" sz="1200" dirty="0" err="1"/>
              <a:t>O’Flynn</a:t>
            </a:r>
            <a:r>
              <a:rPr lang="en-US" sz="1200" dirty="0"/>
              <a:t>, Adi Shamir and Achi-Or Weingarten; IoT goes nuclear: creating a ZigBee chain reaction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5A523E-7CDE-2D40-9D6A-0BB4208ABC50}"/>
              </a:ext>
            </a:extLst>
          </p:cNvPr>
          <p:cNvSpPr/>
          <p:nvPr/>
        </p:nvSpPr>
        <p:spPr>
          <a:xfrm>
            <a:off x="268560" y="6410691"/>
            <a:ext cx="3991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Slides are courtesy of Prof. Adrian </a:t>
            </a:r>
            <a:r>
              <a:rPr lang="en-US" altLang="zh-TW" sz="1200" dirty="0" err="1"/>
              <a:t>Perrig</a:t>
            </a:r>
            <a:r>
              <a:rPr lang="en-US" altLang="zh-TW" sz="1200" dirty="0"/>
              <a:t> and </a:t>
            </a:r>
            <a:r>
              <a:rPr lang="en-US" sz="1200" dirty="0"/>
              <a:t>Piet de </a:t>
            </a:r>
            <a:r>
              <a:rPr lang="en-US" sz="1200" dirty="0" err="1"/>
              <a:t>Vaere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290003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0826B-3D85-AD43-A906-CE437FE53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44" y="149367"/>
            <a:ext cx="10357088" cy="1325563"/>
          </a:xfrm>
        </p:spPr>
        <p:txBody>
          <a:bodyPr/>
          <a:lstStyle/>
          <a:p>
            <a:r>
              <a:rPr lang="en-US" dirty="0"/>
              <a:t>Can we make a wireless IoT worm?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8CE27-6E5A-4B40-908A-AC75A9314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28" y="1765525"/>
            <a:ext cx="737458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Observations: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/>
              <a:t>IoT devices are </a:t>
            </a:r>
            <a:r>
              <a:rPr lang="en-US" b="1" dirty="0"/>
              <a:t>vulnerable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/>
              <a:t>IoT devices can be </a:t>
            </a:r>
            <a:r>
              <a:rPr lang="en-US" b="1" dirty="0"/>
              <a:t>infected via radio</a:t>
            </a:r>
            <a:r>
              <a:rPr lang="en-US" dirty="0"/>
              <a:t> commands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/>
              <a:t>IoT devices </a:t>
            </a:r>
            <a:r>
              <a:rPr lang="en-US" b="1" dirty="0"/>
              <a:t>have a radio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 IoT devices can infect other IoT devices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43C407-14F3-5C4F-B890-41F1B22BAC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8070112" y="1647773"/>
            <a:ext cx="1050877" cy="105087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FF50BC-2F4A-AB48-922A-521ECC12E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8070112" y="1647773"/>
            <a:ext cx="1050877" cy="10508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841A6D-04B5-EB41-B3B2-D88FA07C4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9466675" y="1635839"/>
            <a:ext cx="1050877" cy="105087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657CD-0704-CF4B-9EA1-9EC2D50F9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9466675" y="1635839"/>
            <a:ext cx="1050877" cy="10508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453E18-0212-F644-BFAD-E9526C256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9064534" y="3202997"/>
            <a:ext cx="1050877" cy="105087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80B7F6-1341-2B45-9927-E0EEF01C7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9064534" y="3202997"/>
            <a:ext cx="1050877" cy="1050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5D55AF-0151-E94C-A87A-9E0FC96F3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7563293" y="3406965"/>
            <a:ext cx="1050877" cy="105087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ABFB1F-E1E8-E446-92FA-BEFC2E8CB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7563293" y="3406965"/>
            <a:ext cx="1050877" cy="10508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C91ED-9BB4-8047-8E6C-F90B1E0CD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10813312" y="1647774"/>
            <a:ext cx="1050877" cy="105087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F7A801-E9BA-1348-94F8-78A73E2312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10813312" y="1647774"/>
            <a:ext cx="1050877" cy="10508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C91275-C092-C84D-97DA-F1F0AC48B5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10439700" y="3643761"/>
            <a:ext cx="1050877" cy="105087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B0C8B5-CF07-5241-B828-4602689DC1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10439700" y="3643761"/>
            <a:ext cx="1050877" cy="10508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1DADC5-3F28-2347-849B-DEDAD16247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9501930" y="4630529"/>
            <a:ext cx="1050877" cy="105087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931FADE-A2CB-6C49-A453-858DC35E5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9501930" y="4630529"/>
            <a:ext cx="1050877" cy="10508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FDF94B4-0CB4-1242-BBAF-6F3C67C0C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7894996" y="5095457"/>
            <a:ext cx="1050877" cy="105087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3931203-A63B-4041-B104-BC5DC2DC6D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7894996" y="5095457"/>
            <a:ext cx="1050877" cy="105087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841164-A97A-F04C-9309-557BC41FDAA9}"/>
              </a:ext>
            </a:extLst>
          </p:cNvPr>
          <p:cNvCxnSpPr>
            <a:cxnSpLocks/>
          </p:cNvCxnSpPr>
          <p:nvPr/>
        </p:nvCxnSpPr>
        <p:spPr>
          <a:xfrm flipH="1">
            <a:off x="8328867" y="2797362"/>
            <a:ext cx="253204" cy="545286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2AF446-0F13-0249-AE02-0F2AEA221ED4}"/>
              </a:ext>
            </a:extLst>
          </p:cNvPr>
          <p:cNvCxnSpPr>
            <a:cxnSpLocks/>
          </p:cNvCxnSpPr>
          <p:nvPr/>
        </p:nvCxnSpPr>
        <p:spPr>
          <a:xfrm>
            <a:off x="8914704" y="2780886"/>
            <a:ext cx="414383" cy="464677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21D1FAE-AD73-0740-B8D8-444DC51D7EE5}"/>
              </a:ext>
            </a:extLst>
          </p:cNvPr>
          <p:cNvCxnSpPr>
            <a:cxnSpLocks/>
          </p:cNvCxnSpPr>
          <p:nvPr/>
        </p:nvCxnSpPr>
        <p:spPr>
          <a:xfrm>
            <a:off x="9089084" y="2208978"/>
            <a:ext cx="416423" cy="53883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34E2F6C-C212-2A42-9F4D-CE07C7937F8B}"/>
              </a:ext>
            </a:extLst>
          </p:cNvPr>
          <p:cNvCxnSpPr>
            <a:cxnSpLocks/>
          </p:cNvCxnSpPr>
          <p:nvPr/>
        </p:nvCxnSpPr>
        <p:spPr>
          <a:xfrm>
            <a:off x="10457220" y="2263820"/>
            <a:ext cx="416423" cy="53883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06A51DD-AF4D-DD47-B862-E687B3D2E1DA}"/>
              </a:ext>
            </a:extLst>
          </p:cNvPr>
          <p:cNvCxnSpPr>
            <a:cxnSpLocks/>
          </p:cNvCxnSpPr>
          <p:nvPr/>
        </p:nvCxnSpPr>
        <p:spPr>
          <a:xfrm>
            <a:off x="10332046" y="2883429"/>
            <a:ext cx="308423" cy="575554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8974CF-7451-4E42-ABD3-05484CA76894}"/>
              </a:ext>
            </a:extLst>
          </p:cNvPr>
          <p:cNvCxnSpPr>
            <a:cxnSpLocks/>
          </p:cNvCxnSpPr>
          <p:nvPr/>
        </p:nvCxnSpPr>
        <p:spPr>
          <a:xfrm>
            <a:off x="10112645" y="3851163"/>
            <a:ext cx="373612" cy="8124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B98F9164-88FA-0D47-A327-6976D627F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10793129" y="5359780"/>
            <a:ext cx="1050877" cy="105087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4D1927-05FD-DF46-A75A-3F96D2C60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9833">
            <a:off x="10793129" y="5359780"/>
            <a:ext cx="1050877" cy="1050877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A65685E-1338-4D47-BB96-FD7882FCFEDF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9775888" y="4275056"/>
            <a:ext cx="29398" cy="404713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2BEAFFC-F6EF-554C-8C8E-29C694204D41}"/>
              </a:ext>
            </a:extLst>
          </p:cNvPr>
          <p:cNvCxnSpPr>
            <a:cxnSpLocks/>
          </p:cNvCxnSpPr>
          <p:nvPr/>
        </p:nvCxnSpPr>
        <p:spPr>
          <a:xfrm>
            <a:off x="8367271" y="4565104"/>
            <a:ext cx="29398" cy="404713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B30214F-BD49-C04B-B69E-0F625F7B8103}"/>
              </a:ext>
            </a:extLst>
          </p:cNvPr>
          <p:cNvCxnSpPr>
            <a:cxnSpLocks/>
          </p:cNvCxnSpPr>
          <p:nvPr/>
        </p:nvCxnSpPr>
        <p:spPr>
          <a:xfrm>
            <a:off x="11165137" y="4824853"/>
            <a:ext cx="29398" cy="404713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C1A0101-5321-924D-BB1A-D1261C5C4EA1}"/>
              </a:ext>
            </a:extLst>
          </p:cNvPr>
          <p:cNvCxnSpPr>
            <a:cxnSpLocks/>
          </p:cNvCxnSpPr>
          <p:nvPr/>
        </p:nvCxnSpPr>
        <p:spPr>
          <a:xfrm>
            <a:off x="10457220" y="5478840"/>
            <a:ext cx="336183" cy="116336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504B1FE-9DFF-4148-87AD-842A162D4612}"/>
              </a:ext>
            </a:extLst>
          </p:cNvPr>
          <p:cNvCxnSpPr>
            <a:cxnSpLocks/>
          </p:cNvCxnSpPr>
          <p:nvPr/>
        </p:nvCxnSpPr>
        <p:spPr>
          <a:xfrm flipV="1">
            <a:off x="6921239" y="2139295"/>
            <a:ext cx="1032883" cy="1675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77CB849B-CE06-804C-A849-7263F12376DD}"/>
              </a:ext>
            </a:extLst>
          </p:cNvPr>
          <p:cNvSpPr/>
          <p:nvPr/>
        </p:nvSpPr>
        <p:spPr>
          <a:xfrm>
            <a:off x="6921239" y="1758576"/>
            <a:ext cx="71295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i="1" dirty="0"/>
              <a:t>infect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16286" y="1282887"/>
            <a:ext cx="2636542" cy="2146113"/>
            <a:chOff x="4796335" y="3605656"/>
            <a:chExt cx="4087071" cy="334086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6335" y="3942159"/>
              <a:ext cx="2355923" cy="235592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2539" y="3605656"/>
              <a:ext cx="3340867" cy="3340869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>
              <a:off x="5613538" y="3814010"/>
              <a:ext cx="675973" cy="6406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3202868" y="1709612"/>
            <a:ext cx="2642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kumimoji="1" lang="en-US" altLang="zh-TW" dirty="0">
                <a:solidFill>
                  <a:srgbClr val="FF0000"/>
                </a:solidFill>
              </a:rPr>
              <a:t>Update firmware</a:t>
            </a:r>
          </a:p>
          <a:p>
            <a:pPr marL="228600" indent="-228600">
              <a:buAutoNum type="arabicPeriod"/>
            </a:pPr>
            <a:r>
              <a:rPr kumimoji="1" lang="en-US" altLang="zh-TW" dirty="0">
                <a:solidFill>
                  <a:srgbClr val="FF0000"/>
                </a:solidFill>
              </a:rPr>
              <a:t>Bypass proximity check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FE10BF9-BC91-1242-99CE-21B99F47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5DBC86-5A55-884B-AF6D-259973C6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29</a:t>
            </a:fld>
            <a:endParaRPr kumimoji="1" lang="zh-TW" alt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0D55BA-434F-424B-9707-040AABB840EC}"/>
              </a:ext>
            </a:extLst>
          </p:cNvPr>
          <p:cNvSpPr txBox="1"/>
          <p:nvPr/>
        </p:nvSpPr>
        <p:spPr>
          <a:xfrm>
            <a:off x="268560" y="6176963"/>
            <a:ext cx="7921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Reference: </a:t>
            </a:r>
            <a:r>
              <a:rPr lang="en-US" sz="1200" dirty="0" err="1"/>
              <a:t>Eyal</a:t>
            </a:r>
            <a:r>
              <a:rPr lang="en-US" sz="1200" dirty="0"/>
              <a:t> Ronen, Colin </a:t>
            </a:r>
            <a:r>
              <a:rPr lang="en-US" sz="1200" dirty="0" err="1"/>
              <a:t>O’Flynn</a:t>
            </a:r>
            <a:r>
              <a:rPr lang="en-US" sz="1200" dirty="0"/>
              <a:t>, Adi Shamir and Achi-Or Weingarten; IoT goes nuclear: creating a ZigBee chain reaction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088D562-8E4E-E24A-A881-EF6665C92EAC}"/>
              </a:ext>
            </a:extLst>
          </p:cNvPr>
          <p:cNvSpPr/>
          <p:nvPr/>
        </p:nvSpPr>
        <p:spPr>
          <a:xfrm>
            <a:off x="268560" y="6410691"/>
            <a:ext cx="3991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Slides are courtesy of Prof. Adrian </a:t>
            </a:r>
            <a:r>
              <a:rPr lang="en-US" altLang="zh-TW" sz="1200" dirty="0" err="1"/>
              <a:t>Perrig</a:t>
            </a:r>
            <a:r>
              <a:rPr lang="en-US" altLang="zh-TW" sz="1200" dirty="0"/>
              <a:t> and </a:t>
            </a:r>
            <a:r>
              <a:rPr lang="en-US" sz="1200" dirty="0"/>
              <a:t>Piet de </a:t>
            </a:r>
            <a:r>
              <a:rPr lang="en-US" sz="1200" dirty="0" err="1"/>
              <a:t>Vaere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11733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8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090" y="126495"/>
            <a:ext cx="2715791" cy="7661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zh-TW" dirty="0"/>
              <a:t>Roadmap</a:t>
            </a:r>
            <a:endParaRPr kumimoji="1" lang="zh-TW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5504326"/>
            <a:ext cx="1479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Hardware </a:t>
            </a:r>
            <a:endParaRPr lang="zh-TW" alt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38200" y="4084708"/>
            <a:ext cx="1264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Network</a:t>
            </a:r>
            <a:endParaRPr lang="zh-TW" alt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838200" y="1452721"/>
            <a:ext cx="1596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Application</a:t>
            </a:r>
            <a:endParaRPr lang="zh-TW" altLang="en-US" sz="2400" dirty="0"/>
          </a:p>
        </p:txBody>
      </p:sp>
      <p:pic>
        <p:nvPicPr>
          <p:cNvPr id="1034" name="Picture 10" descr="mage result for philips smart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198" y="5240123"/>
            <a:ext cx="1910416" cy="112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mazon Echo Dot : Targ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796" y="5170234"/>
            <a:ext cx="1339323" cy="133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ge result for iot came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4611" y="5151312"/>
            <a:ext cx="1656608" cy="138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age result for zigbe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459" y="3906157"/>
            <a:ext cx="1481888" cy="8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608733" y="4100105"/>
            <a:ext cx="1363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6LowPAN</a:t>
            </a:r>
            <a:endParaRPr lang="zh-TW" altLang="en-US" sz="2400" dirty="0"/>
          </a:p>
        </p:txBody>
      </p:sp>
      <p:sp>
        <p:nvSpPr>
          <p:cNvPr id="33" name="Rectangle 32"/>
          <p:cNvSpPr/>
          <p:nvPr/>
        </p:nvSpPr>
        <p:spPr>
          <a:xfrm>
            <a:off x="9566024" y="4116456"/>
            <a:ext cx="534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/>
              <a:t>5G</a:t>
            </a:r>
            <a:endParaRPr lang="zh-TW" altLang="en-US" sz="2400" dirty="0"/>
          </a:p>
        </p:txBody>
      </p:sp>
      <p:pic>
        <p:nvPicPr>
          <p:cNvPr id="1062" name="Picture 38" descr="?????????????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0145" y="4032150"/>
            <a:ext cx="964014" cy="5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mage result for apple iot platfor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0923" y="2529608"/>
            <a:ext cx="1210046" cy="10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mage result for IoTivit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8705" y="2705287"/>
            <a:ext cx="1464462" cy="66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838200" y="2736841"/>
            <a:ext cx="1305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Software</a:t>
            </a:r>
            <a:endParaRPr lang="zh-TW" altLang="en-US" sz="24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838200" y="4981734"/>
            <a:ext cx="10786869" cy="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38199" y="3673024"/>
            <a:ext cx="10786869" cy="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38199" y="2306609"/>
            <a:ext cx="10786869" cy="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838199" y="3673024"/>
            <a:ext cx="11250882" cy="13087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1652" y="3911720"/>
            <a:ext cx="874619" cy="734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81" y="864446"/>
            <a:ext cx="1124718" cy="1124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36" y="804750"/>
            <a:ext cx="1225993" cy="1225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68" y="706056"/>
            <a:ext cx="1293614" cy="1293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5" y="777334"/>
            <a:ext cx="1253409" cy="1253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04" y="724166"/>
            <a:ext cx="1322296" cy="1322296"/>
          </a:xfrm>
          <a:prstGeom prst="rect">
            <a:avLst/>
          </a:prstGeom>
        </p:spPr>
      </p:pic>
      <p:pic>
        <p:nvPicPr>
          <p:cNvPr id="11" name="Picture 2" descr="elated imag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676" y="2295155"/>
            <a:ext cx="1312838" cy="13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ated image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4" t="12970" r="20560" b="12769"/>
          <a:stretch/>
        </p:blipFill>
        <p:spPr bwMode="auto">
          <a:xfrm>
            <a:off x="4136477" y="2365189"/>
            <a:ext cx="966757" cy="117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mage result for ifttt 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51" y="1999912"/>
            <a:ext cx="1984243" cy="19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ge result for wifi 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07" y="4022982"/>
            <a:ext cx="992399" cy="58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age result for bluetooth 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81" y="3949691"/>
            <a:ext cx="1013929" cy="7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elated image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8" t="20273" r="30748" b="22179"/>
          <a:stretch/>
        </p:blipFill>
        <p:spPr bwMode="auto">
          <a:xfrm>
            <a:off x="3655085" y="3867475"/>
            <a:ext cx="1004557" cy="9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306" y="3940278"/>
            <a:ext cx="1315346" cy="7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lora 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276" y="3867475"/>
            <a:ext cx="1009255" cy="100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age result for apple watch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42" y="5122751"/>
            <a:ext cx="1354657" cy="137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4" descr="mage result for smart lock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99" y="5177063"/>
            <a:ext cx="1737699" cy="115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2BE3328-9662-644F-B546-FF99E9663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676FCF2-69B3-9A4C-A38A-82FCA023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3333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70320-6B42-9F46-A25A-BAB87F00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devices do I need?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ACE8F6-66A4-DD42-8756-3BA04C386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190" y="2032510"/>
            <a:ext cx="3420951" cy="342733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AB4E8C-940C-3C4B-92E0-16B2CE905419}"/>
              </a:ext>
            </a:extLst>
          </p:cNvPr>
          <p:cNvSpPr txBox="1"/>
          <p:nvPr/>
        </p:nvSpPr>
        <p:spPr>
          <a:xfrm>
            <a:off x="420016" y="1337641"/>
            <a:ext cx="11389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I.e., how dense should the device deployment be for the worm to spread?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F75B44-E01B-944F-B9DA-5318AC619882}"/>
              </a:ext>
            </a:extLst>
          </p:cNvPr>
          <p:cNvSpPr txBox="1"/>
          <p:nvPr/>
        </p:nvSpPr>
        <p:spPr>
          <a:xfrm>
            <a:off x="420016" y="2245529"/>
            <a:ext cx="73412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Answered by </a:t>
            </a:r>
            <a:r>
              <a:rPr lang="en-US" sz="2200" i="1" dirty="0"/>
              <a:t>percolation theory</a:t>
            </a:r>
          </a:p>
          <a:p>
            <a:pPr lvl="1"/>
            <a:r>
              <a:rPr lang="en-US" sz="2200" dirty="0"/>
              <a:t>For an </a:t>
            </a:r>
            <a:r>
              <a:rPr lang="en-US" sz="2200" dirty="0">
                <a:solidFill>
                  <a:srgbClr val="FF0000"/>
                </a:solidFill>
              </a:rPr>
              <a:t>area A</a:t>
            </a:r>
            <a:r>
              <a:rPr lang="en-US" sz="2200" dirty="0"/>
              <a:t>, the </a:t>
            </a:r>
            <a:r>
              <a:rPr lang="en-US" sz="2200" dirty="0">
                <a:solidFill>
                  <a:srgbClr val="FF0000"/>
                </a:solidFill>
              </a:rPr>
              <a:t>number of </a:t>
            </a:r>
            <a:r>
              <a:rPr lang="en-US" sz="2200" dirty="0"/>
              <a:t>randomly placed</a:t>
            </a:r>
            <a:r>
              <a:rPr lang="en-US" sz="2200" dirty="0">
                <a:solidFill>
                  <a:srgbClr val="FF0000"/>
                </a:solidFill>
              </a:rPr>
              <a:t> devices N </a:t>
            </a:r>
            <a:r>
              <a:rPr lang="en-US" sz="2200" dirty="0"/>
              <a:t>needed for the worm to spread is the </a:t>
            </a:r>
            <a:r>
              <a:rPr lang="en-US" sz="2200" i="1" dirty="0"/>
              <a:t>percolation threshold</a:t>
            </a:r>
          </a:p>
          <a:p>
            <a:pPr lvl="1"/>
            <a:endParaRPr lang="en-US" sz="2200" i="1" dirty="0"/>
          </a:p>
          <a:p>
            <a:r>
              <a:rPr lang="en-US" sz="2200" dirty="0"/>
              <a:t>If we model the </a:t>
            </a:r>
            <a:r>
              <a:rPr lang="en-US" sz="2200" dirty="0">
                <a:solidFill>
                  <a:srgbClr val="FF0000"/>
                </a:solidFill>
              </a:rPr>
              <a:t>wireless range</a:t>
            </a:r>
            <a:r>
              <a:rPr lang="en-US" sz="2200" dirty="0"/>
              <a:t> of each device as a circle with</a:t>
            </a:r>
            <a:r>
              <a:rPr lang="en-US" sz="2200" dirty="0">
                <a:solidFill>
                  <a:srgbClr val="FF0000"/>
                </a:solidFill>
              </a:rPr>
              <a:t> radius R</a:t>
            </a:r>
            <a:r>
              <a:rPr lang="en-US" sz="2200" dirty="0"/>
              <a:t>, the percolation threshold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D54DE2-3358-D84A-A56D-3AB47E1D7909}"/>
                  </a:ext>
                </a:extLst>
              </p:cNvPr>
              <p:cNvSpPr txBox="1"/>
              <p:nvPr/>
            </p:nvSpPr>
            <p:spPr>
              <a:xfrm>
                <a:off x="2175789" y="4466889"/>
                <a:ext cx="2917857" cy="6360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=1.128∙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D54DE2-3358-D84A-A56D-3AB47E1D7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789" y="4466889"/>
                <a:ext cx="2917857" cy="636008"/>
              </a:xfrm>
              <a:prstGeom prst="rect">
                <a:avLst/>
              </a:prstGeom>
              <a:blipFill>
                <a:blip r:embed="rId4"/>
                <a:stretch>
                  <a:fillRect t="-1961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B641E21-034D-0048-9D9C-A7C591B5C652}"/>
              </a:ext>
            </a:extLst>
          </p:cNvPr>
          <p:cNvSpPr/>
          <p:nvPr/>
        </p:nvSpPr>
        <p:spPr>
          <a:xfrm>
            <a:off x="420016" y="5410621"/>
            <a:ext cx="36359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For Paris: N ≈ 15.000</a:t>
            </a:r>
          </a:p>
          <a:p>
            <a:pPr lvl="1"/>
            <a:r>
              <a:rPr lang="en-US" dirty="0"/>
              <a:t>Assuming A = </a:t>
            </a:r>
            <a:r>
              <a:rPr lang="en-US"/>
              <a:t>105 km</a:t>
            </a:r>
            <a:r>
              <a:rPr lang="en-US" baseline="30000"/>
              <a:t>2</a:t>
            </a:r>
            <a:r>
              <a:rPr lang="en-US"/>
              <a:t>, R </a:t>
            </a:r>
            <a:r>
              <a:rPr lang="en-US" dirty="0"/>
              <a:t>= 50 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1E2A40-F54D-4044-8C0C-3475C1DD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8608D-A5F2-7A48-B7F2-53BA3E8F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30</a:t>
            </a:fld>
            <a:endParaRPr kumimoji="1" lang="zh-TW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0F900D-8023-294B-AAFC-A2E5B8DEBB8E}"/>
              </a:ext>
            </a:extLst>
          </p:cNvPr>
          <p:cNvSpPr txBox="1"/>
          <p:nvPr/>
        </p:nvSpPr>
        <p:spPr>
          <a:xfrm>
            <a:off x="268560" y="6172848"/>
            <a:ext cx="7921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Reference: </a:t>
            </a:r>
            <a:r>
              <a:rPr lang="en-US" sz="1200" dirty="0" err="1"/>
              <a:t>Eyal</a:t>
            </a:r>
            <a:r>
              <a:rPr lang="en-US" sz="1200" dirty="0"/>
              <a:t> Ronen, Colin </a:t>
            </a:r>
            <a:r>
              <a:rPr lang="en-US" sz="1200" dirty="0" err="1"/>
              <a:t>O’Flynn</a:t>
            </a:r>
            <a:r>
              <a:rPr lang="en-US" sz="1200" dirty="0"/>
              <a:t>, Adi Shamir and Achi-Or Weingarten; IoT goes nuclear: creating a ZigBee chain reaction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92BA45-18BA-CD4D-962B-EE21CD658CA6}"/>
              </a:ext>
            </a:extLst>
          </p:cNvPr>
          <p:cNvSpPr/>
          <p:nvPr/>
        </p:nvSpPr>
        <p:spPr>
          <a:xfrm>
            <a:off x="268560" y="6410691"/>
            <a:ext cx="3991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Slides are courtesy of Prof. Adrian </a:t>
            </a:r>
            <a:r>
              <a:rPr lang="en-US" altLang="zh-TW" sz="1200" dirty="0" err="1"/>
              <a:t>Perrig</a:t>
            </a:r>
            <a:r>
              <a:rPr lang="en-US" altLang="zh-TW" sz="1200" dirty="0"/>
              <a:t> and </a:t>
            </a:r>
            <a:r>
              <a:rPr lang="en-US" sz="1200" dirty="0"/>
              <a:t>Piet de </a:t>
            </a:r>
            <a:r>
              <a:rPr lang="en-US" sz="1200" dirty="0" err="1"/>
              <a:t>Vaere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628919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61D5-72E8-D842-9A58-FD2F22CA3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556BE-689A-CB47-9A2A-3956CFA57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297" y="159503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This worm spreads without using any classical infrastructure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Solely the presence of vulnerable devices is sufficient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We can not rely on classical defense techniques</a:t>
            </a:r>
          </a:p>
          <a:p>
            <a:pPr marL="914400" lvl="2" indent="0">
              <a:buNone/>
            </a:pPr>
            <a:r>
              <a:rPr lang="en-US" dirty="0">
                <a:sym typeface="Wingdings" pitchFamily="2" charset="2"/>
              </a:rPr>
              <a:t>(e.g., IDS, firewalls,  air</a:t>
            </a:r>
            <a:r>
              <a:rPr lang="zh-TW" altLang="en-US" dirty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gapping, …)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Possible attacks:</a:t>
            </a:r>
          </a:p>
          <a:p>
            <a:pPr marL="457200" lvl="1" indent="0">
              <a:buNone/>
            </a:pPr>
            <a:r>
              <a:rPr lang="en-US" dirty="0"/>
              <a:t>Hardware bricking</a:t>
            </a:r>
          </a:p>
          <a:p>
            <a:pPr marL="457200" lvl="1" indent="0">
              <a:buNone/>
            </a:pPr>
            <a:r>
              <a:rPr lang="en-US" dirty="0"/>
              <a:t>2.4 GHz jamming</a:t>
            </a:r>
          </a:p>
          <a:p>
            <a:pPr marL="457200" lvl="1" indent="0">
              <a:buNone/>
            </a:pPr>
            <a:r>
              <a:rPr lang="en-US" dirty="0"/>
              <a:t>Data in- or exfiltration</a:t>
            </a:r>
          </a:p>
          <a:p>
            <a:pPr marL="457200" lvl="1" indent="0">
              <a:buNone/>
            </a:pPr>
            <a:r>
              <a:rPr lang="en-US" dirty="0"/>
              <a:t>Trigger epileptic seizures</a:t>
            </a:r>
          </a:p>
          <a:p>
            <a:pPr marL="457200" lvl="1" indent="0">
              <a:buNone/>
            </a:pPr>
            <a:r>
              <a:rPr lang="en-US" dirty="0"/>
              <a:t>…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70AEF-A50E-6D4C-8763-AA5A00C4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69276-E191-2E4E-AB39-BDB250D8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31</a:t>
            </a:fld>
            <a:endParaRPr kumimoji="1" lang="zh-TW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35877-E178-0C46-AC0C-03E57D38DFCD}"/>
              </a:ext>
            </a:extLst>
          </p:cNvPr>
          <p:cNvSpPr txBox="1"/>
          <p:nvPr/>
        </p:nvSpPr>
        <p:spPr>
          <a:xfrm>
            <a:off x="268560" y="6133692"/>
            <a:ext cx="7921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Reference: </a:t>
            </a:r>
            <a:r>
              <a:rPr lang="en-US" sz="1200" dirty="0" err="1"/>
              <a:t>Eyal</a:t>
            </a:r>
            <a:r>
              <a:rPr lang="en-US" sz="1200" dirty="0"/>
              <a:t> Ronen, Colin </a:t>
            </a:r>
            <a:r>
              <a:rPr lang="en-US" sz="1200" dirty="0" err="1"/>
              <a:t>O’Flynn</a:t>
            </a:r>
            <a:r>
              <a:rPr lang="en-US" sz="1200" dirty="0"/>
              <a:t>, Adi Shamir and Achi-Or Weingarten; IoT goes nuclear: creating a ZigBee chain reaction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689464-66EA-A849-B8CE-701285ABF121}"/>
              </a:ext>
            </a:extLst>
          </p:cNvPr>
          <p:cNvSpPr/>
          <p:nvPr/>
        </p:nvSpPr>
        <p:spPr>
          <a:xfrm>
            <a:off x="268560" y="6410691"/>
            <a:ext cx="3991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Slides are courtesy of Prof. Adrian </a:t>
            </a:r>
            <a:r>
              <a:rPr lang="en-US" altLang="zh-TW" sz="1200" dirty="0" err="1"/>
              <a:t>Perrig</a:t>
            </a:r>
            <a:r>
              <a:rPr lang="en-US" altLang="zh-TW" sz="1200" dirty="0"/>
              <a:t> and </a:t>
            </a:r>
            <a:r>
              <a:rPr lang="en-US" sz="1200" dirty="0"/>
              <a:t>Piet de </a:t>
            </a:r>
            <a:r>
              <a:rPr lang="en-US" sz="1200" dirty="0" err="1"/>
              <a:t>Vaere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168611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Demo</a:t>
            </a:r>
            <a:endParaRPr lang="zh-TW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2916820" y="5401332"/>
            <a:ext cx="3586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3" tooltip="Share link"/>
              </a:rPr>
              <a:t>https://youtu.be/Ed1OjAuRARU</a:t>
            </a:r>
            <a:endParaRPr lang="zh-TW" altLang="en-US" dirty="0"/>
          </a:p>
          <a:p>
            <a:r>
              <a:rPr lang="en-US" altLang="zh-TW" dirty="0">
                <a:hlinkClick r:id="rId4"/>
              </a:rPr>
              <a:t>https://eyalro.net/project/iotworm/</a:t>
            </a:r>
            <a:endParaRPr lang="zh-TW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820" y="677262"/>
            <a:ext cx="8322198" cy="462088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8BB234-CDD1-3C42-B5C1-9E35196C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666A1-4459-8544-B2CC-28EABC213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62206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USB Attacks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B63A7F-3C7E-EA40-94ED-34E404576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330C1-C3C9-FB4E-B646-9E0CEF4F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3171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44513"/>
            <a:ext cx="3810000" cy="5632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b="1" dirty="0"/>
              <a:t>Stuxnet</a:t>
            </a:r>
            <a:r>
              <a:rPr lang="en-US" altLang="zh-TW" sz="2400" dirty="0"/>
              <a:t>: </a:t>
            </a:r>
          </a:p>
          <a:p>
            <a:pPr marL="0" indent="0">
              <a:buNone/>
            </a:pPr>
            <a:r>
              <a:rPr lang="en-US" sz="2400" dirty="0"/>
              <a:t>Malicious computer worm believed to be a cyber weapon to sabotage Iran’s nuclear program</a:t>
            </a:r>
          </a:p>
          <a:p>
            <a:endParaRPr lang="en-US" sz="2400" dirty="0"/>
          </a:p>
        </p:txBody>
      </p:sp>
      <p:pic>
        <p:nvPicPr>
          <p:cNvPr id="17410" name="Picture 2" descr="http://1.bp.blogspot.com/-PXrhMWPeF3M/U9hlYqmV8JI/AAAAAAAAAHY/Ke4L4udDr6Q/s1600/03OLHowStuxnetWorked-1360963061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051" y="-1"/>
            <a:ext cx="8235950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410536-40E4-F940-8070-2C258ADE5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449E6-89B1-E547-A19B-3803BFD9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54520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Universal Serial Bus (USB)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 most successful standard for connecting computer peripherals</a:t>
            </a:r>
          </a:p>
          <a:p>
            <a:r>
              <a:rPr lang="en-US" altLang="zh-TW" dirty="0"/>
              <a:t>Extensively used with </a:t>
            </a:r>
            <a:r>
              <a:rPr lang="en-US" altLang="zh-TW" dirty="0" err="1"/>
              <a:t>IoT</a:t>
            </a:r>
            <a:r>
              <a:rPr lang="en-US" altLang="zh-TW" dirty="0"/>
              <a:t> devices for programming/power supply/…</a:t>
            </a:r>
          </a:p>
          <a:p>
            <a:r>
              <a:rPr lang="en-US" altLang="zh-TW" dirty="0"/>
              <a:t>OS built-in support for common devices: plug-and-play</a:t>
            </a:r>
          </a:p>
          <a:p>
            <a:r>
              <a:rPr lang="en-US" altLang="zh-TW" dirty="0"/>
              <a:t>Fast charging</a:t>
            </a:r>
          </a:p>
          <a:p>
            <a:r>
              <a:rPr lang="en-US" altLang="zh-TW" dirty="0"/>
              <a:t>Little to no power consumed in keep alive suspend state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580AA-98C3-C04F-A5B8-49006BD71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物聯網通訊與網路安全技術  </a:t>
            </a:r>
            <a:r>
              <a:rPr lang="en-US" altLang="zh-TW"/>
              <a:t>| </a:t>
            </a:r>
            <a:r>
              <a:rPr lang="zh-TW" altLang="en-US"/>
              <a:t>物聯網通訊協定之資安議題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549D8-CAE7-694A-B0AC-381964B63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lang="zh-TW" altLang="en-US" smtClean="0"/>
              <a:pPr/>
              <a:t>35</a:t>
            </a:fld>
            <a:endParaRPr lang="zh-TW" altLang="en-US"/>
          </a:p>
        </p:txBody>
      </p:sp>
      <p:pic>
        <p:nvPicPr>
          <p:cNvPr id="16386" name="Picture 2" descr="ertified USB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646906"/>
            <a:ext cx="2095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463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Background: Characteristics of USB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Device class: function the device </a:t>
            </a:r>
            <a:r>
              <a:rPr lang="en-US" altLang="zh-TW" b="1" dirty="0">
                <a:solidFill>
                  <a:srgbClr val="FF0000"/>
                </a:solidFill>
              </a:rPr>
              <a:t>claims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/>
              <a:t>to have</a:t>
            </a:r>
          </a:p>
          <a:p>
            <a:pPr lvl="1"/>
            <a:r>
              <a:rPr lang="en-US" altLang="zh-TW" dirty="0"/>
              <a:t>A keyboard that looks like a thumb drive?</a:t>
            </a:r>
          </a:p>
          <a:p>
            <a:r>
              <a:rPr lang="en-US" altLang="zh-TW" dirty="0"/>
              <a:t>OS-provided generic drivers for common device classes</a:t>
            </a:r>
          </a:p>
          <a:p>
            <a:pPr lvl="1"/>
            <a:r>
              <a:rPr lang="en-US" altLang="zh-TW" dirty="0"/>
              <a:t>No extra drivers needed, no permission required</a:t>
            </a:r>
          </a:p>
          <a:p>
            <a:r>
              <a:rPr lang="en-US" altLang="zh-TW" dirty="0"/>
              <a:t>Multiple descriptors in same piece of device</a:t>
            </a:r>
          </a:p>
          <a:p>
            <a:r>
              <a:rPr lang="en-US" altLang="zh-TW" dirty="0"/>
              <a:t>Device may re-register with different capabilities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EECD-9F64-7242-904D-E3EB348D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C88DA-7782-7448-86B4-22947133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9081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USB Device Classes</a:t>
            </a:r>
            <a:endParaRPr lang="zh-TW" altLang="en-US" dirty="0"/>
          </a:p>
        </p:txBody>
      </p:sp>
      <p:grpSp>
        <p:nvGrpSpPr>
          <p:cNvPr id="4" name="Group 179"/>
          <p:cNvGrpSpPr/>
          <p:nvPr/>
        </p:nvGrpSpPr>
        <p:grpSpPr>
          <a:xfrm>
            <a:off x="3609059" y="2021991"/>
            <a:ext cx="4973882" cy="3571452"/>
            <a:chOff x="0" y="0"/>
            <a:chExt cx="4869844" cy="2832822"/>
          </a:xfrm>
        </p:grpSpPr>
        <p:sp>
          <p:nvSpPr>
            <p:cNvPr id="5" name="Shape 171"/>
            <p:cNvSpPr/>
            <p:nvPr/>
          </p:nvSpPr>
          <p:spPr>
            <a:xfrm>
              <a:off x="0" y="44905"/>
              <a:ext cx="4869844" cy="2704251"/>
            </a:xfrm>
            <a:prstGeom prst="roundRect">
              <a:avLst>
                <a:gd name="adj" fmla="val 5847"/>
              </a:avLst>
            </a:prstGeom>
            <a:noFill/>
            <a:ln w="254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endParaRPr sz="1350">
                <a:solidFill>
                  <a:schemeClr val="bg1"/>
                </a:solidFill>
              </a:endParaRPr>
            </a:p>
          </p:txBody>
        </p:sp>
        <p:sp>
          <p:nvSpPr>
            <p:cNvPr id="6" name="Shape 172"/>
            <p:cNvSpPr/>
            <p:nvPr/>
          </p:nvSpPr>
          <p:spPr>
            <a:xfrm>
              <a:off x="72963" y="0"/>
              <a:ext cx="3526911" cy="461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350" dirty="0"/>
                <a:t>USB Device Clas</a:t>
              </a:r>
              <a:r>
                <a:rPr lang="en-US" sz="1350" dirty="0"/>
                <a:t>s      </a:t>
              </a:r>
              <a:r>
                <a:rPr lang="en-US" altLang="zh-TW" sz="1350" dirty="0"/>
                <a:t>Description</a:t>
              </a:r>
              <a:endParaRPr sz="1350" dirty="0"/>
            </a:p>
          </p:txBody>
        </p:sp>
        <p:sp>
          <p:nvSpPr>
            <p:cNvPr id="7" name="Shape 173"/>
            <p:cNvSpPr/>
            <p:nvPr/>
          </p:nvSpPr>
          <p:spPr>
            <a:xfrm>
              <a:off x="72962" y="405315"/>
              <a:ext cx="4796882" cy="2427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00" dirty="0"/>
                <a:t>01</a:t>
              </a:r>
              <a:r>
                <a:rPr lang="en-US" sz="1400" dirty="0"/>
                <a:t>h		</a:t>
              </a:r>
              <a:r>
                <a:rPr sz="1400" dirty="0"/>
                <a:t>Audio</a:t>
              </a:r>
            </a:p>
            <a:p>
              <a: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00" dirty="0"/>
                <a:t>02</a:t>
              </a:r>
              <a:r>
                <a:rPr lang="en-US" sz="1400" dirty="0"/>
                <a:t>h		Communications and CDC Control</a:t>
              </a:r>
            </a:p>
            <a:p>
              <a: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00" dirty="0"/>
                <a:t>03</a:t>
              </a:r>
              <a:r>
                <a:rPr lang="en-US" sz="1400" dirty="0"/>
                <a:t>h		</a:t>
              </a:r>
              <a:r>
                <a:rPr sz="1400" dirty="0"/>
                <a:t>Human Interface Device (HID)</a:t>
              </a:r>
            </a:p>
            <a:p>
              <a: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00" dirty="0"/>
                <a:t>05</a:t>
              </a:r>
              <a:r>
                <a:rPr lang="en-US" sz="1400" dirty="0"/>
                <a:t>h		</a:t>
              </a:r>
              <a:r>
                <a:rPr sz="1400" dirty="0"/>
                <a:t>Physical Interface Device</a:t>
              </a:r>
              <a:r>
                <a:rPr lang="en-US" sz="1400" dirty="0"/>
                <a:t> (PID)</a:t>
              </a:r>
              <a:endParaRPr sz="1400" dirty="0"/>
            </a:p>
            <a:p>
              <a: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00" dirty="0"/>
                <a:t>06</a:t>
              </a:r>
              <a:r>
                <a:rPr lang="en-US" sz="1400" dirty="0"/>
                <a:t>h		</a:t>
              </a:r>
              <a:r>
                <a:rPr sz="1400" dirty="0"/>
                <a:t>Image</a:t>
              </a:r>
              <a:r>
                <a:rPr lang="en-US" sz="1400" dirty="0"/>
                <a:t> (PTP/MTP)</a:t>
              </a:r>
              <a:endParaRPr sz="1400" dirty="0"/>
            </a:p>
            <a:p>
              <a: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en-US" sz="1400" dirty="0"/>
                <a:t>0</a:t>
              </a:r>
              <a:r>
                <a:rPr sz="1400" dirty="0"/>
                <a:t>7</a:t>
              </a:r>
              <a:r>
                <a:rPr lang="en-US" sz="1400" dirty="0"/>
                <a:t>h		</a:t>
              </a:r>
              <a:r>
                <a:rPr sz="1400" dirty="0"/>
                <a:t>Printer</a:t>
              </a:r>
            </a:p>
            <a:p>
              <a: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00" dirty="0"/>
                <a:t>08</a:t>
              </a:r>
              <a:r>
                <a:rPr lang="en-US" sz="1400" dirty="0"/>
                <a:t>h		</a:t>
              </a:r>
              <a:r>
                <a:rPr sz="1400" dirty="0"/>
                <a:t>Mass </a:t>
              </a:r>
              <a:r>
                <a:rPr lang="en-US" sz="1400" dirty="0"/>
                <a:t>S</a:t>
              </a:r>
              <a:r>
                <a:rPr sz="1400" dirty="0"/>
                <a:t>torage</a:t>
              </a:r>
            </a:p>
            <a:p>
              <a: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00" dirty="0"/>
                <a:t>09</a:t>
              </a:r>
              <a:r>
                <a:rPr lang="en-US" sz="1400" dirty="0"/>
                <a:t>h		</a:t>
              </a:r>
              <a:r>
                <a:rPr sz="1400" dirty="0"/>
                <a:t>Hub</a:t>
              </a:r>
            </a:p>
            <a:p>
              <a: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00" dirty="0"/>
                <a:t>0A</a:t>
              </a:r>
              <a:r>
                <a:rPr lang="en-US" sz="1400" dirty="0"/>
                <a:t>h		</a:t>
              </a:r>
              <a:r>
                <a:rPr sz="1400" dirty="0"/>
                <a:t>C</a:t>
              </a:r>
              <a:r>
                <a:rPr lang="en-US" sz="1400" dirty="0"/>
                <a:t>DC-Data</a:t>
              </a:r>
              <a:endParaRPr sz="1400" dirty="0"/>
            </a:p>
            <a:p>
              <a: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00" dirty="0"/>
                <a:t>0B</a:t>
              </a:r>
              <a:r>
                <a:rPr lang="en-US" sz="1400" dirty="0"/>
                <a:t>h		</a:t>
              </a:r>
              <a:r>
                <a:rPr sz="1400" dirty="0"/>
                <a:t>Smart </a:t>
              </a:r>
              <a:r>
                <a:rPr lang="en-US" sz="1400" dirty="0"/>
                <a:t>C</a:t>
              </a:r>
              <a:r>
                <a:rPr sz="1400" dirty="0"/>
                <a:t>ard </a:t>
              </a:r>
              <a:endParaRPr lang="en-US" sz="1400" dirty="0"/>
            </a:p>
            <a:p>
              <a: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en-US" sz="1400" dirty="0"/>
                <a:t>…		…</a:t>
              </a:r>
              <a:endParaRPr sz="1400" dirty="0"/>
            </a:p>
            <a:p>
              <a: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00" dirty="0"/>
                <a:t> </a:t>
              </a:r>
            </a:p>
          </p:txBody>
        </p:sp>
        <p:sp>
          <p:nvSpPr>
            <p:cNvPr id="8" name="Shape 176"/>
            <p:cNvSpPr/>
            <p:nvPr/>
          </p:nvSpPr>
          <p:spPr>
            <a:xfrm flipH="1" flipV="1">
              <a:off x="1684759" y="44905"/>
              <a:ext cx="0" cy="270425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endParaRPr sz="1350">
                <a:solidFill>
                  <a:schemeClr val="bg1"/>
                </a:solidFill>
              </a:endParaRPr>
            </a:p>
          </p:txBody>
        </p:sp>
        <p:sp>
          <p:nvSpPr>
            <p:cNvPr id="9" name="Shape 178"/>
            <p:cNvSpPr/>
            <p:nvPr/>
          </p:nvSpPr>
          <p:spPr>
            <a:xfrm>
              <a:off x="0" y="394994"/>
              <a:ext cx="4869844" cy="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endParaRPr sz="1350">
                <a:solidFill>
                  <a:schemeClr val="bg1"/>
                </a:solidFill>
              </a:endParaRPr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A13610B-E714-5744-AA98-9F2119B00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3C025A-C2DD-5A48-8F34-D7381001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15466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dirty="0"/>
              <a:t>Why </a:t>
            </a:r>
            <a:r>
              <a:rPr lang="en-US" altLang="zh-TW"/>
              <a:t>USB Security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Emerging attacks targeting USB hosts/devices </a:t>
            </a:r>
          </a:p>
          <a:p>
            <a:pPr lvl="1"/>
            <a:r>
              <a:rPr lang="en-US" altLang="zh-TW" sz="2800" dirty="0"/>
              <a:t>Targeting </a:t>
            </a:r>
            <a:r>
              <a:rPr lang="en-US" altLang="zh-TW" sz="2800" i="1" dirty="0"/>
              <a:t>hosts</a:t>
            </a:r>
            <a:r>
              <a:rPr lang="en-US" altLang="zh-TW" sz="2800" dirty="0"/>
              <a:t>: masquerading attacks</a:t>
            </a:r>
          </a:p>
          <a:p>
            <a:pPr lvl="1"/>
            <a:r>
              <a:rPr lang="en-US" altLang="zh-TW" sz="2800" dirty="0"/>
              <a:t>Targeting </a:t>
            </a:r>
            <a:r>
              <a:rPr lang="en-US" altLang="zh-TW" sz="2800" i="1" dirty="0"/>
              <a:t>devices</a:t>
            </a:r>
            <a:r>
              <a:rPr lang="en-US" altLang="zh-TW" sz="2800" dirty="0"/>
              <a:t>: Juice Jacking attacks</a:t>
            </a:r>
          </a:p>
          <a:p>
            <a:r>
              <a:rPr lang="en-US" altLang="zh-TW" sz="3200" dirty="0"/>
              <a:t>High-valued target such as bitcoin cold wallets</a:t>
            </a:r>
          </a:p>
          <a:p>
            <a:r>
              <a:rPr lang="en-US" altLang="zh-TW" sz="3200" dirty="0"/>
              <a:t>Lack of effective defense against such attacks</a:t>
            </a:r>
          </a:p>
          <a:p>
            <a:r>
              <a:rPr lang="en-US" altLang="zh-TW" sz="3200" dirty="0"/>
              <a:t>Social experiments showed public unawareness of risks connecting unknown devices to their PCs</a:t>
            </a:r>
            <a:endParaRPr lang="en-US" altLang="zh-TW" sz="3200" baseline="30000" dirty="0"/>
          </a:p>
          <a:p>
            <a:endParaRPr lang="en-US" altLang="zh-TW" sz="3200" dirty="0"/>
          </a:p>
          <a:p>
            <a:endParaRPr lang="en-US" altLang="zh-TW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2780" y="219075"/>
            <a:ext cx="2249170" cy="160655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872D7-59DD-7747-9CB9-53828AF34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B69D-EC90-754A-96E0-1618B4CE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34896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Attack Model: Masquerading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Malicious </a:t>
            </a:r>
            <a:r>
              <a:rPr lang="en-US" altLang="zh-TW" i="1" dirty="0"/>
              <a:t>Human Interface Devices </a:t>
            </a:r>
            <a:r>
              <a:rPr lang="en-US" altLang="zh-TW" dirty="0"/>
              <a:t>(HID; keyboard/mouse/…) masquerade as normal hardware</a:t>
            </a:r>
          </a:p>
          <a:p>
            <a:r>
              <a:rPr lang="en-US" altLang="zh-TW" dirty="0"/>
              <a:t>Attack payload injected </a:t>
            </a:r>
            <a:r>
              <a:rPr lang="en-US" altLang="zh-TW" b="1" dirty="0"/>
              <a:t>as user input</a:t>
            </a:r>
          </a:p>
          <a:p>
            <a:r>
              <a:rPr lang="en-US" altLang="zh-TW" dirty="0"/>
              <a:t>Examples:</a:t>
            </a:r>
          </a:p>
          <a:p>
            <a:pPr lvl="1"/>
            <a:r>
              <a:rPr lang="en-US" altLang="zh-TW" dirty="0"/>
              <a:t>USB Rubber Ducky, Teensy: keyboard attacks</a:t>
            </a:r>
          </a:p>
          <a:p>
            <a:pPr lvl="1"/>
            <a:r>
              <a:rPr lang="en-US" altLang="zh-TW" dirty="0" err="1"/>
              <a:t>BadUSB</a:t>
            </a:r>
            <a:r>
              <a:rPr lang="en-US" altLang="zh-TW" dirty="0"/>
              <a:t>: reprogrammed with malicious firmware</a:t>
            </a:r>
          </a:p>
          <a:p>
            <a:pPr lvl="1"/>
            <a:r>
              <a:rPr lang="en-US" altLang="zh-TW" dirty="0" err="1"/>
              <a:t>NetHunter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1C015-5351-F245-B150-05CC18A2F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FAFB3-EF91-DE49-9136-F11B54DCF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41245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altLang="zh-TW" dirty="0"/>
              <a:t>Overview</a:t>
            </a:r>
          </a:p>
          <a:p>
            <a:pPr lvl="1"/>
            <a:r>
              <a:rPr kumimoji="1" lang="en-US" altLang="zh-TW" dirty="0"/>
              <a:t>IoT communication technologies</a:t>
            </a:r>
          </a:p>
          <a:p>
            <a:pPr lvl="1"/>
            <a:r>
              <a:rPr kumimoji="1" lang="en-US" altLang="zh-TW" dirty="0"/>
              <a:t>Standardization of IoT stack</a:t>
            </a:r>
            <a:endParaRPr lang="en-US" altLang="zh-TW" dirty="0"/>
          </a:p>
          <a:p>
            <a:pPr fontAlgn="base"/>
            <a:r>
              <a:rPr lang="en-US" altLang="zh-TW" dirty="0"/>
              <a:t>Common network-layer attacks</a:t>
            </a:r>
          </a:p>
          <a:p>
            <a:pPr fontAlgn="base"/>
            <a:r>
              <a:rPr lang="en-US" altLang="zh-TW" dirty="0"/>
              <a:t>Known vulnerabilities and case studies</a:t>
            </a:r>
          </a:p>
          <a:p>
            <a:pPr lvl="1"/>
            <a:r>
              <a:rPr kumimoji="1" lang="en-US" altLang="zh-TW" dirty="0"/>
              <a:t>Case Study: ZigBee Worm</a:t>
            </a:r>
          </a:p>
          <a:p>
            <a:pPr lvl="1"/>
            <a:r>
              <a:rPr lang="en-US" altLang="zh-TW" dirty="0"/>
              <a:t>Case Study: USB Attacks</a:t>
            </a:r>
          </a:p>
          <a:p>
            <a:pPr lvl="1"/>
            <a:r>
              <a:rPr kumimoji="1" lang="en-US" altLang="zh-TW" dirty="0"/>
              <a:t>Case Study: Device Pairing</a:t>
            </a:r>
          </a:p>
          <a:p>
            <a:pPr fontAlgn="base"/>
            <a:endParaRPr lang="en-US" altLang="zh-T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D4B84-8A55-A64A-8D82-1204DD27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849D62-FC98-364A-8401-F34A26D3F029}"/>
              </a:ext>
            </a:extLst>
          </p:cNvPr>
          <p:cNvSpPr/>
          <p:nvPr/>
        </p:nvSpPr>
        <p:spPr>
          <a:xfrm>
            <a:off x="838200" y="5273656"/>
            <a:ext cx="761618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800" u="sng" dirty="0">
                <a:latin typeface="Noto Sans CJK TC Light" panose="020B0300000000000000" pitchFamily="34" charset="-128"/>
                <a:ea typeface="Noto Sans CJK TC Light" panose="020B0300000000000000" pitchFamily="34" charset="-128"/>
              </a:rPr>
              <a:t>建議搭配實驗</a:t>
            </a:r>
            <a:endParaRPr lang="en-US" altLang="zh-CN" sz="2800" u="sng" dirty="0">
              <a:latin typeface="Noto Sans CJK TC Light" panose="020B0300000000000000" pitchFamily="34" charset="-128"/>
              <a:ea typeface="Noto Sans CJK TC Light" panose="020B0300000000000000" pitchFamily="34" charset="-128"/>
            </a:endParaRPr>
          </a:p>
          <a:p>
            <a:r>
              <a:rPr lang="en-US" altLang="zh-TW" sz="2800" dirty="0">
                <a:latin typeface="Noto Sans CJK TC Light" panose="020B0300000000000000" pitchFamily="34" charset="-128"/>
                <a:ea typeface="Noto Sans CJK TC Light" panose="020B0300000000000000" pitchFamily="34" charset="-128"/>
              </a:rPr>
              <a:t>Lab2: Attacking IoT Communication Protocols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7F5DDD-9ED3-D144-9F58-1EA77CCE6A88}"/>
              </a:ext>
            </a:extLst>
          </p:cNvPr>
          <p:cNvGrpSpPr/>
          <p:nvPr/>
        </p:nvGrpSpPr>
        <p:grpSpPr>
          <a:xfrm>
            <a:off x="8848595" y="1870075"/>
            <a:ext cx="1915018" cy="1927243"/>
            <a:chOff x="6695582" y="3087619"/>
            <a:chExt cx="1915018" cy="19272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3895E5-54FA-2747-A1AB-869808B75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5582" y="4034395"/>
              <a:ext cx="980467" cy="9804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D0BF2D-8D2D-D940-A930-B00F6EE47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765" y="4094969"/>
              <a:ext cx="761835" cy="7618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762586-6408-8447-9EF7-1859731E0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0175" y="3087619"/>
              <a:ext cx="810425" cy="81042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2D4661B-1CF4-7F44-8778-FF39FEAE4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671" y="1831933"/>
            <a:ext cx="823523" cy="8235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81D8B-2841-BF40-87E1-635FCD3F0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15766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49" y="635793"/>
            <a:ext cx="10224702" cy="563086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543F7-A645-D346-919B-E83791091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381C-5495-204F-BA29-561BA596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40</a:t>
            </a:fld>
            <a:endParaRPr kumimoji="1" lang="zh-TW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1EE4F-EE64-DF4B-8DF5-F718A24E65EA}"/>
              </a:ext>
            </a:extLst>
          </p:cNvPr>
          <p:cNvSpPr/>
          <p:nvPr/>
        </p:nvSpPr>
        <p:spPr>
          <a:xfrm>
            <a:off x="838200" y="6173003"/>
            <a:ext cx="67648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Reference: </a:t>
            </a:r>
            <a:r>
              <a:rPr lang="en-US" sz="1200" dirty="0">
                <a:hlinkClick r:id="rId4"/>
              </a:rPr>
              <a:t>https://elie.net/blog/security/what-are-malicious-usb-keys-and-how-to-create-a-realistic-one/</a:t>
            </a:r>
            <a:endParaRPr lang="en-TW" sz="1200" dirty="0"/>
          </a:p>
        </p:txBody>
      </p:sp>
    </p:spTree>
    <p:extLst>
      <p:ext uri="{BB962C8B-B14F-4D97-AF65-F5344CB8AC3E}">
        <p14:creationId xmlns:p14="http://schemas.microsoft.com/office/powerpoint/2010/main" val="839530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Attack Model: Masquerading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Malicious network adapters as normal hardware</a:t>
            </a:r>
          </a:p>
          <a:p>
            <a:r>
              <a:rPr lang="en-US" altLang="zh-TW" dirty="0"/>
              <a:t>Fake DHCP response to intercept all Internet traffic</a:t>
            </a:r>
          </a:p>
          <a:p>
            <a:pPr lvl="1"/>
            <a:r>
              <a:rPr lang="en-US" altLang="zh-TW" dirty="0"/>
              <a:t>DNS hijacking</a:t>
            </a:r>
          </a:p>
          <a:p>
            <a:pPr lvl="1"/>
            <a:r>
              <a:rPr lang="en-US" altLang="zh-TW" dirty="0"/>
              <a:t>HTTP cookie siphoning, cache poisoning</a:t>
            </a:r>
          </a:p>
          <a:p>
            <a:pPr lvl="1"/>
            <a:r>
              <a:rPr lang="en-US" altLang="zh-TW" dirty="0"/>
              <a:t>Backdoor for remote access</a:t>
            </a:r>
          </a:p>
          <a:p>
            <a:r>
              <a:rPr lang="en-US" altLang="zh-TW" dirty="0"/>
              <a:t>Only physical access is required, works even if locked</a:t>
            </a:r>
          </a:p>
          <a:p>
            <a:r>
              <a:rPr lang="en-US" altLang="zh-TW" dirty="0"/>
              <a:t>Examples: </a:t>
            </a:r>
            <a:r>
              <a:rPr lang="en-US" altLang="zh-TW" dirty="0" err="1"/>
              <a:t>BadUSB</a:t>
            </a:r>
            <a:r>
              <a:rPr lang="en-US" altLang="zh-TW" dirty="0"/>
              <a:t>, </a:t>
            </a:r>
            <a:r>
              <a:rPr lang="en-US" altLang="zh-TW" dirty="0" err="1"/>
              <a:t>PoisonTap</a:t>
            </a:r>
            <a:endParaRPr lang="zh-TW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F0064-9BA7-C94E-80A6-ABBE0F9D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93AD2-43AA-1747-A783-50AFD374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836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7886700" cy="3787398"/>
          </a:xfrm>
        </p:spPr>
      </p:pic>
      <p:sp>
        <p:nvSpPr>
          <p:cNvPr id="6" name="Rectangle 5"/>
          <p:cNvSpPr/>
          <p:nvPr/>
        </p:nvSpPr>
        <p:spPr>
          <a:xfrm>
            <a:off x="838200" y="6354375"/>
            <a:ext cx="2573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Reference: https://</a:t>
            </a:r>
            <a:r>
              <a:rPr lang="en-US" sz="1200" dirty="0" err="1"/>
              <a:t>samy.pl</a:t>
            </a:r>
            <a:r>
              <a:rPr lang="en-US" sz="1200" dirty="0"/>
              <a:t>/</a:t>
            </a:r>
            <a:r>
              <a:rPr lang="en-US" sz="1200" dirty="0" err="1"/>
              <a:t>poisontap</a:t>
            </a:r>
            <a:r>
              <a:rPr lang="en-US" sz="1200" dirty="0"/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3756821"/>
            <a:ext cx="4330700" cy="243601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A6A61E-AD51-6943-8AC3-08DEF7A38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29D0EA-FCC5-FF4E-9CE7-746E1140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83872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Attack Model: Juice Jacking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Malicious </a:t>
            </a:r>
            <a:r>
              <a:rPr lang="en-US" altLang="zh-TW" i="1" dirty="0"/>
              <a:t>hosts</a:t>
            </a:r>
            <a:r>
              <a:rPr lang="en-US" altLang="zh-TW" dirty="0"/>
              <a:t> requesting extra privileges while charging devices (e.g. smartphones)</a:t>
            </a:r>
          </a:p>
          <a:p>
            <a:r>
              <a:rPr lang="en-US" altLang="zh-TW" dirty="0"/>
              <a:t>Retrieve files from and/or inject malware to device when data connection is available</a:t>
            </a:r>
          </a:p>
          <a:p>
            <a:r>
              <a:rPr lang="en-US" altLang="zh-TW" dirty="0"/>
              <a:t>OS protections are provided but not perfect</a:t>
            </a:r>
          </a:p>
          <a:p>
            <a:pPr lvl="1"/>
            <a:r>
              <a:rPr lang="en-US" altLang="zh-TW" dirty="0"/>
              <a:t>Accidental approval from user</a:t>
            </a:r>
          </a:p>
          <a:p>
            <a:pPr lvl="1"/>
            <a:r>
              <a:rPr lang="en-US" altLang="zh-TW" dirty="0"/>
              <a:t>0-day vulnerabilities</a:t>
            </a:r>
          </a:p>
          <a:p>
            <a:endParaRPr lang="en-US" altLang="zh-TW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4724933"/>
            <a:ext cx="3886200" cy="179363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0E447-95C7-3A4A-934B-229973BD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85FBC-7C4C-0E41-AEEC-ED487A64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80469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7358" y="3224463"/>
            <a:ext cx="3224464" cy="21295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5762" y="1528927"/>
            <a:ext cx="7107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 Light" charset="0"/>
                <a:ea typeface="Calibri Light" charset="0"/>
                <a:cs typeface="Calibri Light" charset="0"/>
              </a:rPr>
              <a:t>“Do NOT plug any USB drive you find on campus into your workstation.”</a:t>
            </a:r>
          </a:p>
          <a:p>
            <a:pPr algn="ctr"/>
            <a:r>
              <a:rPr lang="en-US" sz="3200" dirty="0">
                <a:latin typeface="Calibri Light" charset="0"/>
                <a:ea typeface="Calibri Light" charset="0"/>
                <a:cs typeface="Calibri Light" charset="0"/>
              </a:rPr>
              <a:t>-- Google Security Training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A6B9C-5DC8-0942-ABC1-75BAEB46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D1D45-ED8F-654E-8E19-EFB2D869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86481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Dropping 297 USB drives on UIUC campus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A63CD-E0A7-A544-8382-8834B0EA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物聯網通訊與網路安全技術  </a:t>
            </a:r>
            <a:r>
              <a:rPr lang="en-US" altLang="zh-TW"/>
              <a:t>| </a:t>
            </a:r>
            <a:r>
              <a:rPr lang="zh-TW" altLang="en-US"/>
              <a:t>物聯網通訊協定之資安議題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74FEE-9DD1-714E-A248-C898DFBC6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4" name="Rectangle 3"/>
          <p:cNvSpPr/>
          <p:nvPr/>
        </p:nvSpPr>
        <p:spPr>
          <a:xfrm>
            <a:off x="838200" y="6176963"/>
            <a:ext cx="1051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Reference: M. </a:t>
            </a:r>
            <a:r>
              <a:rPr lang="en-US" sz="1200" dirty="0" err="1"/>
              <a:t>Tischer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“Users Really Do Plug in USB Drives They Find,” in </a:t>
            </a:r>
            <a:r>
              <a:rPr lang="en-US" sz="1200" i="1" dirty="0"/>
              <a:t>IEEE Symposium on Security and Privacy</a:t>
            </a:r>
            <a:r>
              <a:rPr lang="en-US" sz="1200" dirty="0"/>
              <a:t>, 2016.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" y="2992108"/>
            <a:ext cx="11178372" cy="19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95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080121" cy="5909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120" y="0"/>
            <a:ext cx="6087830" cy="47148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C34FB-E1BE-9D43-BA5F-3784B99D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BEBB6-7090-D247-B22C-D2E46BABD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46</a:t>
            </a:fld>
            <a:endParaRPr kumimoji="1"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105650-DB61-3B45-9DC3-2ED930691793}"/>
              </a:ext>
            </a:extLst>
          </p:cNvPr>
          <p:cNvSpPr/>
          <p:nvPr/>
        </p:nvSpPr>
        <p:spPr>
          <a:xfrm>
            <a:off x="838200" y="6176963"/>
            <a:ext cx="1051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Reference: M. </a:t>
            </a:r>
            <a:r>
              <a:rPr lang="en-US" sz="1200" dirty="0" err="1"/>
              <a:t>Tischer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“Users Really Do Plug in USB Drives They Find,” in </a:t>
            </a:r>
            <a:r>
              <a:rPr lang="en-US" sz="1200" i="1" dirty="0"/>
              <a:t>IEEE Symposium on Security and Privacy</a:t>
            </a:r>
            <a:r>
              <a:rPr lang="en-US" sz="1200" dirty="0"/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440208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290/297 were picked up</a:t>
            </a:r>
          </a:p>
          <a:p>
            <a:r>
              <a:rPr lang="en-US" dirty="0"/>
              <a:t>45% were opened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869" y="33131"/>
            <a:ext cx="6034994" cy="628233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8562E-07BF-F14A-B4E9-6967AE4C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68221-0E5A-4448-B2E9-14560C69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47</a:t>
            </a:fld>
            <a:endParaRPr kumimoji="1" lang="zh-TW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1B85C4-C948-254C-BEFB-6C17409FC7D7}"/>
              </a:ext>
            </a:extLst>
          </p:cNvPr>
          <p:cNvSpPr/>
          <p:nvPr/>
        </p:nvSpPr>
        <p:spPr>
          <a:xfrm>
            <a:off x="838200" y="6176963"/>
            <a:ext cx="1051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Reference: M. </a:t>
            </a:r>
            <a:r>
              <a:rPr lang="en-US" sz="1200" dirty="0" err="1"/>
              <a:t>Tischer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“Users Really Do Plug in USB Drives They Find,” in </a:t>
            </a:r>
            <a:r>
              <a:rPr lang="en-US" sz="1200" i="1" dirty="0"/>
              <a:t>IEEE Symposium on Security and Privacy</a:t>
            </a:r>
            <a:r>
              <a:rPr lang="en-US" sz="1200" dirty="0"/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15825397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Case Study: Device Pairing</a:t>
            </a:r>
            <a:endParaRPr kumimoji="1" lang="zh-TW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D453C5-05CB-3847-846E-2455B5B5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26C8F-23B3-4E41-A8E1-D928FC81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52602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Device pairing (</a:t>
            </a:r>
            <a:r>
              <a:rPr lang="en-US" altLang="zh-TW" i="1" dirty="0"/>
              <a:t>pairing</a:t>
            </a:r>
            <a:r>
              <a:rPr lang="en-US" altLang="zh-TW" dirty="0"/>
              <a:t> for short)</a:t>
            </a:r>
            <a:endParaRPr kumimoji="1" lang="zh-TW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11120438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Pairing = the process of establishing a </a:t>
            </a:r>
            <a:r>
              <a:rPr lang="en-US" altLang="zh-TW" i="1" dirty="0">
                <a:solidFill>
                  <a:schemeClr val="accent6"/>
                </a:solidFill>
              </a:rPr>
              <a:t>security association </a:t>
            </a:r>
            <a:r>
              <a:rPr lang="en-US" altLang="zh-TW" dirty="0"/>
              <a:t>between two devices that </a:t>
            </a:r>
            <a:r>
              <a:rPr lang="en-US" altLang="zh-TW" dirty="0">
                <a:solidFill>
                  <a:srgbClr val="FF0000"/>
                </a:solidFill>
              </a:rPr>
              <a:t>share no prior knowledge</a:t>
            </a:r>
            <a:endParaRPr lang="en-US" altLang="zh-TW" dirty="0"/>
          </a:p>
          <a:p>
            <a:r>
              <a:rPr lang="en-US" altLang="zh-TW" dirty="0"/>
              <a:t>Security association is known only to the two devices</a:t>
            </a:r>
          </a:p>
          <a:p>
            <a:pPr lvl="1"/>
            <a:r>
              <a:rPr lang="en-US" altLang="zh-TW" dirty="0"/>
              <a:t>Such as a shared secret key (</a:t>
            </a:r>
            <a:r>
              <a:rPr lang="is-IS" altLang="zh-TW" dirty="0"/>
              <a:t>the basis for many cryptographic primitives</a:t>
            </a:r>
            <a:r>
              <a:rPr lang="en-US" altLang="zh-TW" dirty="0"/>
              <a:t>)</a:t>
            </a:r>
          </a:p>
          <a:p>
            <a:pPr lvl="1"/>
            <a:r>
              <a:rPr lang="en-US" altLang="zh-TW" dirty="0"/>
              <a:t>Can be used to protect subsequent communication between them</a:t>
            </a:r>
          </a:p>
          <a:p>
            <a:endParaRPr kumimoji="1" lang="zh-TW" altLang="en-US" dirty="0"/>
          </a:p>
        </p:txBody>
      </p:sp>
      <p:pic>
        <p:nvPicPr>
          <p:cNvPr id="20482" name="Picture 2" descr="mage result for airpods pai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916" y="4115226"/>
            <a:ext cx="3390967" cy="225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mage result for tv pai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1133" y="3928030"/>
            <a:ext cx="5264560" cy="26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F31F79-0065-B541-8F1C-5D0426E9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C01F5-5754-F546-80BA-FC480D30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0895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Overview</a:t>
            </a:r>
            <a:endParaRPr kumimoji="1" lang="zh-TW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IoT communication technologies</a:t>
            </a:r>
          </a:p>
          <a:p>
            <a:r>
              <a:rPr kumimoji="1" lang="en-US" altLang="zh-TW" dirty="0"/>
              <a:t>Standardization of IoT stack</a:t>
            </a:r>
            <a:endParaRPr kumimoji="1" lang="zh-TW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7F5DCE-6927-0244-A464-7244B276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D7CD1-3468-AE4D-97CB-AB5FA37A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932451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6"/>
                </a:solidFill>
              </a:rPr>
              <a:t>Secure</a:t>
            </a:r>
            <a:r>
              <a:rPr lang="en-US" altLang="zh-TW" dirty="0"/>
              <a:t> device pairing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Requires the pairing process to be resilient against a </a:t>
            </a:r>
            <a:r>
              <a:rPr lang="en-US" altLang="zh-TW" i="1" dirty="0">
                <a:solidFill>
                  <a:srgbClr val="FF0000"/>
                </a:solidFill>
              </a:rPr>
              <a:t>man-in-the-middle</a:t>
            </a:r>
            <a:r>
              <a:rPr lang="en-US" altLang="zh-TW" dirty="0">
                <a:solidFill>
                  <a:srgbClr val="FF0000"/>
                </a:solidFill>
              </a:rPr>
              <a:t> (</a:t>
            </a:r>
            <a:r>
              <a:rPr lang="en-US" altLang="zh-TW" dirty="0" err="1">
                <a:solidFill>
                  <a:srgbClr val="FF0000"/>
                </a:solidFill>
              </a:rPr>
              <a:t>MitM</a:t>
            </a:r>
            <a:r>
              <a:rPr lang="en-US" altLang="zh-TW" dirty="0">
                <a:solidFill>
                  <a:srgbClr val="FF0000"/>
                </a:solidFill>
              </a:rPr>
              <a:t>) </a:t>
            </a:r>
            <a:r>
              <a:rPr lang="en-US" altLang="zh-TW" dirty="0"/>
              <a:t>attack</a:t>
            </a:r>
          </a:p>
          <a:p>
            <a:pPr lvl="1"/>
            <a:r>
              <a:rPr lang="en-US" altLang="zh-TW" dirty="0"/>
              <a:t>A </a:t>
            </a:r>
            <a:r>
              <a:rPr lang="en-US" altLang="zh-TW" dirty="0" err="1"/>
              <a:t>MitM</a:t>
            </a:r>
            <a:r>
              <a:rPr lang="en-US" altLang="zh-TW" dirty="0"/>
              <a:t> attempts to impersonate at least one of the devices by eavesdropping on, intercepting, manipulating, or relaying messages between them. </a:t>
            </a:r>
          </a:p>
          <a:p>
            <a:endParaRPr kumimoji="1" lang="zh-TW" altLang="en-US" dirty="0"/>
          </a:p>
        </p:txBody>
      </p:sp>
      <p:pic>
        <p:nvPicPr>
          <p:cNvPr id="21506" name="Picture 2" descr="mage result for airpo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1818" y="3958541"/>
            <a:ext cx="1292525" cy="249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mage result for iphone airpods pair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157" y="4363239"/>
            <a:ext cx="1530886" cy="312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528416" y="4199654"/>
            <a:ext cx="2522437" cy="2113906"/>
            <a:chOff x="4796335" y="3605656"/>
            <a:chExt cx="3338980" cy="26924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6335" y="3942159"/>
              <a:ext cx="2355923" cy="235592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2539" y="3605656"/>
              <a:ext cx="2592776" cy="2592773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5613538" y="3814010"/>
              <a:ext cx="675973" cy="6406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5" name="Left-Right Arrow 4"/>
          <p:cNvSpPr/>
          <p:nvPr/>
        </p:nvSpPr>
        <p:spPr>
          <a:xfrm>
            <a:off x="3785764" y="5005109"/>
            <a:ext cx="844952" cy="312516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Left-Right Arrow 11"/>
          <p:cNvSpPr/>
          <p:nvPr/>
        </p:nvSpPr>
        <p:spPr>
          <a:xfrm>
            <a:off x="6364238" y="4988689"/>
            <a:ext cx="844952" cy="312516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97233-F7C6-9D48-BDE8-162E2C0F1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5397FC2-6991-F242-8113-C4B644EB5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645583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Secure device pairing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Secure device pairing with no infrastructure support (ad hoc) is challenging, especially over a wireless channel </a:t>
            </a:r>
          </a:p>
          <a:p>
            <a:pPr lvl="1"/>
            <a:r>
              <a:rPr lang="en-US" altLang="zh-TW" dirty="0"/>
              <a:t>The broadcast nature makes the wireless channel highly susceptible to eavesdropping and manipulation</a:t>
            </a:r>
          </a:p>
          <a:p>
            <a:r>
              <a:rPr lang="en-US" altLang="zh-TW" dirty="0"/>
              <a:t>When applied to </a:t>
            </a:r>
            <a:r>
              <a:rPr lang="en-US" altLang="zh-TW" dirty="0">
                <a:solidFill>
                  <a:srgbClr val="FF0000"/>
                </a:solidFill>
              </a:rPr>
              <a:t>resource-constrained</a:t>
            </a:r>
            <a:r>
              <a:rPr lang="en-US" altLang="zh-TW" dirty="0"/>
              <a:t> devices (e.g., a device with no output display), or devices operated by </a:t>
            </a:r>
            <a:r>
              <a:rPr lang="en-US" altLang="zh-TW" dirty="0">
                <a:solidFill>
                  <a:srgbClr val="FF0000"/>
                </a:solidFill>
              </a:rPr>
              <a:t>ordinary users </a:t>
            </a:r>
            <a:r>
              <a:rPr lang="en-US" altLang="zh-TW" dirty="0"/>
              <a:t>without technical expertise, the pairing method must</a:t>
            </a:r>
            <a:r>
              <a:rPr lang="en-US" altLang="zh-TW" dirty="0">
                <a:solidFill>
                  <a:schemeClr val="accent5"/>
                </a:solidFill>
              </a:rPr>
              <a:t> </a:t>
            </a:r>
            <a:r>
              <a:rPr lang="en-US" altLang="zh-TW" dirty="0">
                <a:solidFill>
                  <a:schemeClr val="accent6"/>
                </a:solidFill>
              </a:rPr>
              <a:t>minimize additional input/output hardware</a:t>
            </a:r>
            <a:r>
              <a:rPr lang="en-US" altLang="zh-TW" dirty="0"/>
              <a:t> and </a:t>
            </a:r>
            <a:r>
              <a:rPr lang="en-US" altLang="zh-TW" dirty="0">
                <a:solidFill>
                  <a:schemeClr val="accent6"/>
                </a:solidFill>
              </a:rPr>
              <a:t>avoid complex user interaction</a:t>
            </a:r>
            <a:r>
              <a:rPr lang="en-US" altLang="zh-TW" dirty="0"/>
              <a:t>. </a:t>
            </a:r>
          </a:p>
          <a:p>
            <a:r>
              <a:rPr lang="en-US" altLang="zh-TW" dirty="0"/>
              <a:t>Needs to consider security, usability and </a:t>
            </a:r>
            <a:r>
              <a:rPr lang="en-US" altLang="zh-TW" dirty="0" err="1"/>
              <a:t>deployability</a:t>
            </a:r>
            <a:r>
              <a:rPr lang="en-US" altLang="zh-TW" dirty="0"/>
              <a:t> simultaneously </a:t>
            </a:r>
          </a:p>
          <a:p>
            <a:endParaRPr lang="en-US" altLang="zh-T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DD754-9A0E-A747-BAA4-CB3DB6147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A62D8-B13E-6F41-B177-B8EDD9AA7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949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Secure device pairing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Two types</a:t>
            </a:r>
          </a:p>
          <a:p>
            <a:pPr lvl="1"/>
            <a:r>
              <a:rPr lang="en-US" altLang="zh-TW" dirty="0"/>
              <a:t>Rely on a </a:t>
            </a:r>
            <a:r>
              <a:rPr lang="en-US" altLang="zh-TW" dirty="0">
                <a:solidFill>
                  <a:schemeClr val="accent6"/>
                </a:solidFill>
              </a:rPr>
              <a:t>secondary</a:t>
            </a:r>
            <a:r>
              <a:rPr lang="en-US" altLang="zh-TW" dirty="0"/>
              <a:t> channel, often called an </a:t>
            </a:r>
            <a:r>
              <a:rPr lang="en-US" altLang="zh-TW" dirty="0">
                <a:solidFill>
                  <a:schemeClr val="accent6"/>
                </a:solidFill>
              </a:rPr>
              <a:t>out-of-band (OOB) </a:t>
            </a:r>
            <a:r>
              <a:rPr lang="en-US" altLang="zh-TW" dirty="0"/>
              <a:t>channel </a:t>
            </a:r>
          </a:p>
          <a:p>
            <a:pPr lvl="1"/>
            <a:r>
              <a:rPr lang="en-US" altLang="zh-TW" dirty="0"/>
              <a:t>Do not use OOB</a:t>
            </a:r>
          </a:p>
          <a:p>
            <a:r>
              <a:rPr lang="en-US" altLang="zh-TW" dirty="0"/>
              <a:t>The in-band channel is vulnerable to man-in-the-middle (</a:t>
            </a:r>
            <a:r>
              <a:rPr lang="en-US" altLang="zh-TW" dirty="0" err="1"/>
              <a:t>MitM</a:t>
            </a:r>
            <a:r>
              <a:rPr lang="en-US" altLang="zh-TW" dirty="0"/>
              <a:t>) attacks; the OOB channel is </a:t>
            </a:r>
            <a:r>
              <a:rPr lang="en-US" altLang="zh-TW" b="1" dirty="0">
                <a:solidFill>
                  <a:srgbClr val="FF0000"/>
                </a:solidFill>
              </a:rPr>
              <a:t>assumed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/>
              <a:t>to guarantee authenticity despite </a:t>
            </a:r>
            <a:r>
              <a:rPr lang="en-US" altLang="zh-TW" dirty="0" err="1"/>
              <a:t>MitM</a:t>
            </a:r>
            <a:r>
              <a:rPr lang="en-US" altLang="zh-TW" dirty="0"/>
              <a:t>.</a:t>
            </a:r>
          </a:p>
          <a:p>
            <a:endParaRPr lang="zh-TW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BF510-CEC6-E745-B9B1-48C7519F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3FD63-3CD1-6A4E-BB3B-3FB045B8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21305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Secure device pairing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OOB = out of band</a:t>
            </a:r>
          </a:p>
          <a:p>
            <a:r>
              <a:rPr lang="en-US" altLang="zh-TW" dirty="0"/>
              <a:t>The OOB channel usually has limited bandwidth capacity</a:t>
            </a:r>
          </a:p>
          <a:p>
            <a:pPr lvl="1"/>
            <a:r>
              <a:rPr lang="en-US" altLang="zh-TW" dirty="0"/>
              <a:t>Mainly used for </a:t>
            </a:r>
            <a:r>
              <a:rPr lang="en-US" altLang="zh-TW" dirty="0">
                <a:solidFill>
                  <a:schemeClr val="accent6"/>
                </a:solidFill>
              </a:rPr>
              <a:t>authenticating</a:t>
            </a:r>
            <a:r>
              <a:rPr lang="en-US" altLang="zh-TW" dirty="0"/>
              <a:t> a small amount of data, such as the cryptographic hash of a public key</a:t>
            </a:r>
          </a:p>
          <a:p>
            <a:pPr lvl="1"/>
            <a:r>
              <a:rPr lang="en-US" altLang="zh-TW" dirty="0"/>
              <a:t>Not meant to replace the high-capacity in-band channel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BF510-CEC6-E745-B9B1-48C7519F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3FD63-3CD1-6A4E-BB3B-3FB045B8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381971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Secure device pairing with OOB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91850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Historically important secure pairing protocols in 1990s and 2000s:</a:t>
            </a:r>
          </a:p>
          <a:p>
            <a:pPr lvl="1"/>
            <a:r>
              <a:rPr lang="en-US" altLang="zh-TW" dirty="0"/>
              <a:t>Resurrecting Duckling (</a:t>
            </a:r>
            <a:r>
              <a:rPr lang="en-US" altLang="zh-TW" dirty="0" err="1"/>
              <a:t>Stajano</a:t>
            </a:r>
            <a:r>
              <a:rPr lang="en-US" altLang="zh-TW" dirty="0"/>
              <a:t> and Anderson 1999): physical contact</a:t>
            </a:r>
          </a:p>
          <a:p>
            <a:pPr lvl="1"/>
            <a:r>
              <a:rPr lang="en-US" altLang="zh-TW" dirty="0"/>
              <a:t>Talking to Strangers (</a:t>
            </a:r>
            <a:r>
              <a:rPr lang="en-US" altLang="zh-TW" dirty="0" err="1"/>
              <a:t>Balfanz</a:t>
            </a:r>
            <a:r>
              <a:rPr lang="en-US" altLang="zh-TW" dirty="0"/>
              <a:t> et al. 2002): infrared</a:t>
            </a:r>
          </a:p>
          <a:p>
            <a:pPr lvl="1"/>
            <a:r>
              <a:rPr lang="en-US" altLang="zh-TW" dirty="0"/>
              <a:t>Seeing-is-Believing (McCune et al. 2005): visual</a:t>
            </a:r>
          </a:p>
          <a:p>
            <a:pPr lvl="1"/>
            <a:r>
              <a:rPr lang="en-US" altLang="zh-TW" dirty="0"/>
              <a:t>Loud-and-Clear (Goodrich et al. 2006):  audio</a:t>
            </a:r>
          </a:p>
          <a:p>
            <a:pPr lvl="1"/>
            <a:endParaRPr lang="en-US" altLang="zh-TW" dirty="0"/>
          </a:p>
          <a:p>
            <a:endParaRPr kumimoji="1" lang="zh-TW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182" y="3112514"/>
            <a:ext cx="2168618" cy="295014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93FC3-9FA6-C64F-BA54-E1A1D410A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7C658-D189-CE4C-BFCF-DEB18A02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599601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Secure device pairing with OOB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59370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A wide spectrum of OOB channels have been explored</a:t>
            </a:r>
          </a:p>
          <a:p>
            <a:pPr lvl="1"/>
            <a:r>
              <a:rPr lang="en-US" altLang="zh-TW" b="1" dirty="0"/>
              <a:t>human-perceivable</a:t>
            </a:r>
            <a:r>
              <a:rPr lang="en-US" altLang="zh-TW" dirty="0"/>
              <a:t>: Visible Light Communication (VLC), visual, infrared Data Association (IRDA), audio, haptic, and sensing </a:t>
            </a:r>
          </a:p>
          <a:p>
            <a:pPr lvl="1"/>
            <a:r>
              <a:rPr lang="en-US" altLang="zh-TW" b="1" dirty="0"/>
              <a:t>Physically-constrained</a:t>
            </a:r>
            <a:r>
              <a:rPr lang="en-US" altLang="zh-TW" dirty="0"/>
              <a:t>: Wi-Fi, Bluetooth, mm-Waves, Radio-frequency Identification (RFID), near-field communication (NFC), ultrasound (</a:t>
            </a:r>
            <a:r>
              <a:rPr lang="en-US" altLang="zh-TW" dirty="0" err="1"/>
              <a:t>Fomichev</a:t>
            </a:r>
            <a:r>
              <a:rPr lang="en-US" altLang="zh-TW" dirty="0"/>
              <a:t> et al. 2018).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895" y="1317006"/>
            <a:ext cx="5086392" cy="5021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6199688"/>
            <a:ext cx="102976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altLang="zh-TW" sz="1200" dirty="0"/>
              <a:t>Reference: M. </a:t>
            </a:r>
            <a:r>
              <a:rPr lang="en-US" altLang="zh-TW" sz="1200" dirty="0" err="1"/>
              <a:t>Roeschlin</a:t>
            </a:r>
            <a:r>
              <a:rPr lang="en-US" altLang="zh-TW" sz="1200" dirty="0"/>
              <a:t>, I. </a:t>
            </a:r>
            <a:r>
              <a:rPr lang="en-US" altLang="zh-TW" sz="1200" dirty="0" err="1"/>
              <a:t>Martinovic</a:t>
            </a:r>
            <a:r>
              <a:rPr lang="en-US" altLang="zh-TW" sz="1200" dirty="0"/>
              <a:t>, and K. B. Rasmussen, “Device Pairing at the Touch of an Electrode,” in </a:t>
            </a:r>
            <a:r>
              <a:rPr lang="en-US" altLang="zh-TW" sz="1200" i="1" dirty="0"/>
              <a:t>NDSS</a:t>
            </a:r>
            <a:r>
              <a:rPr lang="en-US" altLang="zh-TW" sz="1200" dirty="0"/>
              <a:t>, 2018.</a:t>
            </a:r>
            <a:endParaRPr lang="en-US" altLang="zh-TW" sz="1200" dirty="0">
              <a:effectLst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03AEC-D643-5140-A801-BDBC26AFF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9DEA9E-860F-784B-A03A-E21E58E6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0236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Secure device pairing with OOB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63275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OOBs are </a:t>
            </a:r>
            <a:r>
              <a:rPr lang="en-US" altLang="zh-TW" i="1" dirty="0"/>
              <a:t>assumed</a:t>
            </a:r>
            <a:r>
              <a:rPr lang="en-US" altLang="zh-TW" dirty="0"/>
              <a:t> to guarantee authenticity despite </a:t>
            </a:r>
            <a:r>
              <a:rPr lang="en-US" altLang="zh-TW" dirty="0" err="1"/>
              <a:t>MitM</a:t>
            </a:r>
            <a:r>
              <a:rPr lang="en-US" altLang="zh-TW" dirty="0"/>
              <a:t> threats</a:t>
            </a:r>
          </a:p>
          <a:p>
            <a:r>
              <a:rPr lang="en-US" altLang="zh-TW" dirty="0"/>
              <a:t>Need to justify this assumption under reasonable application scenarios and adversary models. </a:t>
            </a:r>
          </a:p>
          <a:p>
            <a:pPr lvl="1"/>
            <a:r>
              <a:rPr lang="en-US" altLang="zh-TW" dirty="0"/>
              <a:t>NFC might be applicable as an OOB channel if the attacker is outside NFC’s communication range and the devices are equipped with corresponding transceiver modules. </a:t>
            </a:r>
          </a:p>
          <a:p>
            <a:pPr lvl="1"/>
            <a:r>
              <a:rPr lang="en-US" altLang="zh-TW" dirty="0"/>
              <a:t>The Line-of-Sight property provided by VLC and infrared makes it easy to detect </a:t>
            </a:r>
            <a:r>
              <a:rPr lang="en-US" altLang="zh-TW" dirty="0" err="1"/>
              <a:t>MitM</a:t>
            </a:r>
            <a:r>
              <a:rPr lang="en-US" altLang="zh-TW" dirty="0"/>
              <a:t> attacks, assuming that a user is present and vigilant enough to spot potential </a:t>
            </a:r>
            <a:r>
              <a:rPr lang="en-US" altLang="zh-TW" dirty="0" err="1"/>
              <a:t>MitM</a:t>
            </a:r>
            <a:r>
              <a:rPr lang="en-US" altLang="zh-TW" dirty="0"/>
              <a:t> attackers physically standing between the two devices.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199" y="6097380"/>
            <a:ext cx="102976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altLang="zh-TW" sz="1200" dirty="0"/>
              <a:t>Reference: M. </a:t>
            </a:r>
            <a:r>
              <a:rPr lang="en-US" altLang="zh-TW" sz="1200" dirty="0" err="1"/>
              <a:t>Roeschlin</a:t>
            </a:r>
            <a:r>
              <a:rPr lang="en-US" altLang="zh-TW" sz="1200" dirty="0"/>
              <a:t>, I. </a:t>
            </a:r>
            <a:r>
              <a:rPr lang="en-US" altLang="zh-TW" sz="1200" dirty="0" err="1"/>
              <a:t>Martinovic</a:t>
            </a:r>
            <a:r>
              <a:rPr lang="en-US" altLang="zh-TW" sz="1200" dirty="0"/>
              <a:t>, and K. B. Rasmussen, “Device Pairing at the Touch of an Electrode,” in </a:t>
            </a:r>
            <a:r>
              <a:rPr lang="en-US" altLang="zh-TW" sz="1200" i="1" dirty="0"/>
              <a:t>NDSS</a:t>
            </a:r>
            <a:r>
              <a:rPr lang="en-US" altLang="zh-TW" sz="1200" dirty="0"/>
              <a:t>, 2018.</a:t>
            </a:r>
            <a:endParaRPr lang="en-US" altLang="zh-TW" sz="1200" dirty="0">
              <a:effectLst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2D027-F023-F745-8AA6-9F953EBEB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CF9FA-4AF6-A043-8887-A1DF4545C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405519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79825" cy="1325563"/>
          </a:xfrm>
        </p:spPr>
        <p:txBody>
          <a:bodyPr/>
          <a:lstStyle/>
          <a:p>
            <a:r>
              <a:rPr lang="en-US" altLang="zh-TW" dirty="0"/>
              <a:t>Human-perceivable OOB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Human-perceivable OOB: visual, audio, or haptic channels</a:t>
            </a:r>
          </a:p>
          <a:p>
            <a:r>
              <a:rPr lang="en-US" altLang="zh-TW" dirty="0"/>
              <a:t>The user must actively verify whether both devices agree on the exchanged information by</a:t>
            </a:r>
          </a:p>
          <a:p>
            <a:pPr lvl="1"/>
            <a:r>
              <a:rPr lang="en-US" altLang="zh-TW" dirty="0"/>
              <a:t>comparing the displayed codes or lighting patterns on both devices</a:t>
            </a:r>
          </a:p>
          <a:p>
            <a:pPr lvl="1"/>
            <a:r>
              <a:rPr lang="en-US" altLang="zh-TW" dirty="0"/>
              <a:t>typing the displayed PIN on one device into the other, etc.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72BE-604F-D442-B521-ADF4E2A2E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1A37B-8038-3B48-9B8B-1923614C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556588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79825" cy="1325563"/>
          </a:xfrm>
        </p:spPr>
        <p:txBody>
          <a:bodyPr/>
          <a:lstStyle/>
          <a:p>
            <a:r>
              <a:rPr lang="en-US" altLang="zh-TW" dirty="0"/>
              <a:t>Human-perceivable OOB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206163" cy="4351338"/>
          </a:xfrm>
        </p:spPr>
        <p:txBody>
          <a:bodyPr>
            <a:normAutofit/>
          </a:bodyPr>
          <a:lstStyle/>
          <a:p>
            <a:r>
              <a:rPr lang="en-US" altLang="zh-TW" u="sng" dirty="0"/>
              <a:t>Example</a:t>
            </a:r>
            <a:r>
              <a:rPr lang="en-US" altLang="zh-TW" dirty="0"/>
              <a:t>: The pairing protocol in the Bluetooth Low Energy (BLE) standard supports two options that require active user involvement</a:t>
            </a:r>
          </a:p>
          <a:p>
            <a:pPr lvl="1"/>
            <a:r>
              <a:rPr lang="en-US" altLang="zh-TW" dirty="0"/>
              <a:t>In the </a:t>
            </a:r>
            <a:r>
              <a:rPr lang="en-US" altLang="zh-TW" i="1" dirty="0"/>
              <a:t>Passkey Entry</a:t>
            </a:r>
            <a:r>
              <a:rPr lang="en-US" altLang="zh-TW" dirty="0"/>
              <a:t> option, a 6-digit PIN code is displayed on one device, and the user inputs the PIN to the other</a:t>
            </a:r>
          </a:p>
          <a:p>
            <a:pPr lvl="1"/>
            <a:r>
              <a:rPr lang="en-US" altLang="zh-TW" dirty="0"/>
              <a:t>In the Numeric Comparison option supported by BLE4.2+, both devices display a 6-digit PIN code, and the user checks if the PIN codes match.</a:t>
            </a:r>
          </a:p>
          <a:p>
            <a:endParaRPr kumimoji="1" lang="zh-TW" altLang="en-US" dirty="0"/>
          </a:p>
        </p:txBody>
      </p:sp>
      <p:pic>
        <p:nvPicPr>
          <p:cNvPr id="24578" name="Picture 2" descr="luetooth Pairing Requ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5556" y="4244617"/>
            <a:ext cx="2787809" cy="323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elp-pairing-ios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817" y="4236334"/>
            <a:ext cx="2474277" cy="324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081D9-13F2-5340-8AA3-EC680F0A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F8AD7-7F62-7A4A-981C-9583C1C3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005161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Physically-constrained OOB 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651749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Reduce or avoid user involvement</a:t>
            </a:r>
          </a:p>
          <a:p>
            <a:r>
              <a:rPr lang="en-US" altLang="zh-TW" dirty="0"/>
              <a:t>Assumed resilient against </a:t>
            </a:r>
            <a:r>
              <a:rPr lang="en-US" altLang="zh-TW" dirty="0" err="1"/>
              <a:t>MitM</a:t>
            </a:r>
            <a:r>
              <a:rPr lang="en-US" altLang="zh-TW" dirty="0"/>
              <a:t> attacks due to inherent physical constraints</a:t>
            </a:r>
          </a:p>
          <a:p>
            <a:pPr lvl="1"/>
            <a:r>
              <a:rPr lang="en-US" altLang="zh-TW" dirty="0"/>
              <a:t>NFC typically operates in cm distance; can act as a location-limited OOB against a remote </a:t>
            </a:r>
            <a:r>
              <a:rPr lang="en-US" altLang="zh-TW" dirty="0" err="1"/>
              <a:t>MitM</a:t>
            </a:r>
            <a:r>
              <a:rPr lang="en-US" altLang="zh-TW" dirty="0"/>
              <a:t> </a:t>
            </a:r>
          </a:p>
          <a:p>
            <a:r>
              <a:rPr lang="en-US" altLang="zh-TW" dirty="0"/>
              <a:t>Some use similar contexts of co-present devices as proof of physical proximity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9949" y="247307"/>
            <a:ext cx="3620573" cy="2858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012" y="3327389"/>
            <a:ext cx="3150448" cy="280782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05F258-9B0E-AC45-9A5E-93FAC85E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0C444F-4FF7-2A41-BFFC-6A23DDFB5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9350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Popular </a:t>
            </a:r>
            <a:r>
              <a:rPr lang="zh-TW" altLang="en-US" sz="4000" dirty="0"/>
              <a:t>communication technologies</a:t>
            </a:r>
            <a:r>
              <a:rPr lang="en-US" altLang="zh-TW" sz="4000" dirty="0"/>
              <a:t> in IoT</a:t>
            </a:r>
            <a:endParaRPr kumimoji="1" lang="zh-TW" altLang="en-US" sz="40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45482"/>
              </p:ext>
            </p:extLst>
          </p:nvPr>
        </p:nvGraphicFramePr>
        <p:xfrm>
          <a:off x="838199" y="3082855"/>
          <a:ext cx="1051559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1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1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3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04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err="1"/>
                        <a:t>WiFi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Bluetooth / BLE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ZigBee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6LowPAN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err="1"/>
                        <a:t>LoRa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Network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LAN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PAN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PAN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PAN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LAN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Power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Low-High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Low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Very Low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Very Low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Very</a:t>
                      </a:r>
                      <a:r>
                        <a:rPr lang="en-US" altLang="zh-TW" baseline="0" dirty="0"/>
                        <a:t> Low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Data Rate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Up to 1.3 </a:t>
                      </a:r>
                      <a:r>
                        <a:rPr lang="en-US" altLang="zh-TW" dirty="0" err="1"/>
                        <a:t>Gbps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2.1mbps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250kbps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200kbps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0.3-100 kbps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Range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Up to 100m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&lt; 100m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10-20m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10-20m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3-5</a:t>
                      </a:r>
                      <a:r>
                        <a:rPr lang="en-US" altLang="zh-TW" baseline="0" dirty="0"/>
                        <a:t> km urban area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807574" y="5532309"/>
            <a:ext cx="943995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t"/>
            <a:r>
              <a:rPr lang="en-US" altLang="zh-TW" sz="2400" dirty="0"/>
              <a:t>Q: What are the suitable applications for each communication technology?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65087" y="4912422"/>
            <a:ext cx="50525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/>
              <a:t>Numbers taken from </a:t>
            </a:r>
            <a:r>
              <a:rPr lang="en-US" altLang="zh-TW" sz="1600" dirty="0">
                <a:hlinkClick r:id="rId3"/>
              </a:rPr>
              <a:t>https://arxiv.org/pdf/1611.00861.pdf</a:t>
            </a:r>
            <a:endParaRPr lang="zh-TW" altLang="en-US" sz="1600" dirty="0"/>
          </a:p>
        </p:txBody>
      </p:sp>
      <p:pic>
        <p:nvPicPr>
          <p:cNvPr id="21" name="Picture 24" descr="mage result for zigb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8974" y="1822447"/>
            <a:ext cx="1481888" cy="8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690248" y="2016395"/>
            <a:ext cx="1363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6LowPAN</a:t>
            </a:r>
            <a:endParaRPr lang="zh-TW" alt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8647539" y="2032746"/>
            <a:ext cx="534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/>
              <a:t>5G</a:t>
            </a:r>
            <a:endParaRPr lang="zh-TW" altLang="en-US" sz="2400" dirty="0"/>
          </a:p>
        </p:txBody>
      </p:sp>
      <p:pic>
        <p:nvPicPr>
          <p:cNvPr id="24" name="Picture 38" descr="?????????????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1660" y="1948440"/>
            <a:ext cx="964014" cy="5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3167" y="1828010"/>
            <a:ext cx="874619" cy="734543"/>
          </a:xfrm>
          <a:prstGeom prst="rect">
            <a:avLst/>
          </a:prstGeom>
        </p:spPr>
      </p:pic>
      <p:pic>
        <p:nvPicPr>
          <p:cNvPr id="28" name="Picture 14" descr="mage result for wifi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22" y="1939272"/>
            <a:ext cx="992399" cy="58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mage result for bluetooth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96" y="1865981"/>
            <a:ext cx="1013929" cy="7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elated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8" t="20273" r="30748" b="22179"/>
          <a:stretch/>
        </p:blipFill>
        <p:spPr bwMode="auto">
          <a:xfrm>
            <a:off x="2736600" y="1783765"/>
            <a:ext cx="1004557" cy="9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8" descr="elated 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21" y="1856568"/>
            <a:ext cx="1315346" cy="7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0" descr="mage result for lora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91" y="1783765"/>
            <a:ext cx="1009255" cy="100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3C4FA9-2897-0E43-844C-A93377B1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E349E2-1866-AD48-94DE-9614F71B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084419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In-band only </a:t>
            </a:r>
            <a:br>
              <a:rPr lang="en-US" altLang="zh-TW" dirty="0"/>
            </a:br>
            <a:r>
              <a:rPr lang="en-US" altLang="zh-TW" dirty="0"/>
              <a:t>(secure device pairing without OOB)</a:t>
            </a:r>
            <a:endParaRPr kumimoji="1"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Requiring a secondary channel might be impractical </a:t>
            </a:r>
          </a:p>
          <a:p>
            <a:r>
              <a:rPr lang="en-US" altLang="zh-TW" dirty="0"/>
              <a:t>To mitigate </a:t>
            </a:r>
            <a:r>
              <a:rPr lang="en-US" altLang="zh-TW" dirty="0" err="1"/>
              <a:t>MitM</a:t>
            </a:r>
            <a:r>
              <a:rPr lang="en-US" altLang="zh-TW" dirty="0"/>
              <a:t> adversaries, in-band-only approaches often rely on the channel’s physical properties and propose specific encoding or modulation schemes such that any alteration can be easily detected. (</a:t>
            </a:r>
            <a:r>
              <a:rPr lang="en-US" altLang="zh-TW" dirty="0" err="1"/>
              <a:t>Gollakota</a:t>
            </a:r>
            <a:r>
              <a:rPr lang="en-US" altLang="zh-TW" dirty="0"/>
              <a:t> et al., 2011)</a:t>
            </a:r>
          </a:p>
          <a:p>
            <a:endParaRPr kumimoji="1" lang="zh-TW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698339" y="6173400"/>
            <a:ext cx="106554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rgbClr val="000000"/>
                </a:solidFill>
                <a:ea typeface="ＭＳ 明朝" charset="-128"/>
              </a:rPr>
              <a:t>Reference: S. </a:t>
            </a:r>
            <a:r>
              <a:rPr lang="en-US" altLang="zh-TW" sz="1200" dirty="0" err="1">
                <a:solidFill>
                  <a:srgbClr val="000000"/>
                </a:solidFill>
                <a:ea typeface="ＭＳ 明朝" charset="-128"/>
              </a:rPr>
              <a:t>Gollakota</a:t>
            </a:r>
            <a:r>
              <a:rPr lang="en-US" altLang="zh-TW" sz="1200" dirty="0">
                <a:solidFill>
                  <a:srgbClr val="000000"/>
                </a:solidFill>
                <a:ea typeface="ＭＳ 明朝" charset="-128"/>
              </a:rPr>
              <a:t>, N. Ahmed, N. </a:t>
            </a:r>
            <a:r>
              <a:rPr lang="en-US" altLang="zh-TW" sz="1200" dirty="0" err="1">
                <a:solidFill>
                  <a:srgbClr val="000000"/>
                </a:solidFill>
                <a:ea typeface="ＭＳ 明朝" charset="-128"/>
              </a:rPr>
              <a:t>Zeldovich</a:t>
            </a:r>
            <a:r>
              <a:rPr lang="en-US" altLang="zh-TW" sz="1200" dirty="0">
                <a:solidFill>
                  <a:srgbClr val="000000"/>
                </a:solidFill>
                <a:ea typeface="ＭＳ 明朝" charset="-128"/>
              </a:rPr>
              <a:t>, and D. </a:t>
            </a:r>
            <a:r>
              <a:rPr lang="en-US" altLang="zh-TW" sz="1200" dirty="0" err="1">
                <a:solidFill>
                  <a:srgbClr val="000000"/>
                </a:solidFill>
                <a:ea typeface="ＭＳ 明朝" charset="-128"/>
              </a:rPr>
              <a:t>Katabi</a:t>
            </a:r>
            <a:r>
              <a:rPr lang="en-US" altLang="zh-TW" sz="1200" dirty="0">
                <a:solidFill>
                  <a:srgbClr val="000000"/>
                </a:solidFill>
                <a:ea typeface="ＭＳ 明朝" charset="-128"/>
              </a:rPr>
              <a:t>, “Secure In-Band Wireless Pairing,” in USENIX Security, 2011</a:t>
            </a:r>
            <a:r>
              <a:rPr lang="en-US" altLang="zh-TW" sz="1200" dirty="0"/>
              <a:t> </a:t>
            </a:r>
            <a:endParaRPr lang="zh-TW" altLang="en-US" sz="12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888B5-6AEF-2A4C-9F30-116FD0E6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4E77F-EE51-3F4C-80D3-2073D6B4A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075841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0438" cy="1325563"/>
          </a:xfrm>
        </p:spPr>
        <p:txBody>
          <a:bodyPr>
            <a:normAutofit/>
          </a:bodyPr>
          <a:lstStyle/>
          <a:p>
            <a:r>
              <a:rPr lang="en-US" altLang="zh-TW" sz="4000" dirty="0"/>
              <a:t>Device pairing in </a:t>
            </a:r>
            <a:r>
              <a:rPr lang="en-US" altLang="zh-TW" sz="4000" i="1" dirty="0"/>
              <a:t>Bluetooth Low Energy</a:t>
            </a:r>
            <a:r>
              <a:rPr lang="en-US" altLang="zh-TW" sz="4000" dirty="0"/>
              <a:t> (BLE) </a:t>
            </a:r>
            <a:endParaRPr kumimoji="1" lang="zh-TW" alt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120438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BLE supports four authentication methods to secure key exchange during device pairing. </a:t>
            </a:r>
          </a:p>
          <a:p>
            <a:pPr lvl="1" fontAlgn="base"/>
            <a:r>
              <a:rPr lang="en-US" altLang="zh-TW" i="1" dirty="0">
                <a:solidFill>
                  <a:schemeClr val="accent6"/>
                </a:solidFill>
              </a:rPr>
              <a:t>Just Works</a:t>
            </a:r>
            <a:r>
              <a:rPr lang="en-US" altLang="zh-TW" dirty="0">
                <a:solidFill>
                  <a:schemeClr val="accent6"/>
                </a:solidFill>
              </a:rPr>
              <a:t> </a:t>
            </a:r>
            <a:r>
              <a:rPr lang="en-US" altLang="zh-TW" dirty="0"/>
              <a:t>provides no authentication.</a:t>
            </a:r>
          </a:p>
          <a:p>
            <a:pPr lvl="1" fontAlgn="base"/>
            <a:r>
              <a:rPr lang="en-US" altLang="zh-TW" i="1" dirty="0">
                <a:solidFill>
                  <a:schemeClr val="accent6"/>
                </a:solidFill>
              </a:rPr>
              <a:t>Passkey Entry</a:t>
            </a:r>
            <a:r>
              <a:rPr lang="en-US" altLang="zh-TW" dirty="0">
                <a:solidFill>
                  <a:schemeClr val="accent6"/>
                </a:solidFill>
              </a:rPr>
              <a:t> </a:t>
            </a:r>
            <a:r>
              <a:rPr lang="en-US" altLang="zh-TW" dirty="0"/>
              <a:t>displays a 6-digit PIN code on one device, and the user needs to type the PIN on the other.</a:t>
            </a:r>
          </a:p>
          <a:p>
            <a:pPr lvl="1" fontAlgn="base"/>
            <a:r>
              <a:rPr lang="en-US" altLang="zh-TW" i="1" dirty="0">
                <a:solidFill>
                  <a:schemeClr val="accent6"/>
                </a:solidFill>
              </a:rPr>
              <a:t>Numeric Comparison</a:t>
            </a:r>
            <a:r>
              <a:rPr lang="en-US" altLang="zh-TW" dirty="0"/>
              <a:t>, introduced in BLE version 4.2, displays 6-digit PIN codes on both devices and the user needs to confirm that they are identical.</a:t>
            </a:r>
          </a:p>
          <a:p>
            <a:pPr lvl="1"/>
            <a:r>
              <a:rPr lang="en-US" altLang="zh-TW" i="1" dirty="0">
                <a:solidFill>
                  <a:schemeClr val="accent6"/>
                </a:solidFill>
              </a:rPr>
              <a:t>Out-of-band (OOB) </a:t>
            </a:r>
            <a:r>
              <a:rPr lang="en-US" altLang="zh-TW" dirty="0"/>
              <a:t>is directly provided with a shared key and assumes the key has been securely established via an alternative OOB channel. </a:t>
            </a:r>
          </a:p>
          <a:p>
            <a:r>
              <a:rPr lang="en-US" altLang="zh-TW" dirty="0"/>
              <a:t>Devices can negotiate and select one based on their I/O capabilities</a:t>
            </a:r>
          </a:p>
          <a:p>
            <a:endParaRPr kumimoji="1" lang="zh-TW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730699" y="6048524"/>
            <a:ext cx="1062310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333333"/>
                </a:solidFill>
                <a:latin typeface="+mj-lt"/>
              </a:rPr>
              <a:t>Q: What are the practical considerations when selecting among these four methods?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466A4-D537-A642-AC91-551CFF77E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31B93-F4A0-0048-9FA0-5AC7DE27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785646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Device pairing in </a:t>
            </a:r>
            <a:r>
              <a:rPr lang="en-US" altLang="zh-TW" sz="4000" i="1" dirty="0"/>
              <a:t>Bluetooth Low Energy</a:t>
            </a:r>
            <a:r>
              <a:rPr lang="en-US" altLang="zh-TW" sz="4000" dirty="0"/>
              <a:t> (BLE) </a:t>
            </a:r>
            <a:endParaRPr kumimoji="1" lang="zh-TW" alt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BLE supports four authentication methods to secure </a:t>
            </a:r>
            <a:r>
              <a:rPr lang="en-US" altLang="zh-TW" b="1" dirty="0">
                <a:solidFill>
                  <a:schemeClr val="accent6"/>
                </a:solidFill>
              </a:rPr>
              <a:t>key exchange </a:t>
            </a:r>
            <a:r>
              <a:rPr lang="en-US" altLang="zh-TW" dirty="0"/>
              <a:t>during device pairing. </a:t>
            </a:r>
          </a:p>
          <a:p>
            <a:pPr lvl="1" fontAlgn="base"/>
            <a:r>
              <a:rPr lang="en-US" altLang="zh-TW" i="1" dirty="0">
                <a:solidFill>
                  <a:schemeClr val="accent5"/>
                </a:solidFill>
              </a:rPr>
              <a:t>Just Works</a:t>
            </a:r>
            <a:r>
              <a:rPr lang="en-US" altLang="zh-TW" dirty="0">
                <a:solidFill>
                  <a:schemeClr val="accent5"/>
                </a:solidFill>
              </a:rPr>
              <a:t> </a:t>
            </a:r>
            <a:r>
              <a:rPr lang="en-US" altLang="zh-TW" dirty="0"/>
              <a:t>provides no authentication.</a:t>
            </a:r>
          </a:p>
          <a:p>
            <a:pPr lvl="1" fontAlgn="base"/>
            <a:r>
              <a:rPr lang="en-US" altLang="zh-TW" i="1" dirty="0">
                <a:solidFill>
                  <a:schemeClr val="accent5"/>
                </a:solidFill>
              </a:rPr>
              <a:t>Passkey Entry</a:t>
            </a:r>
            <a:r>
              <a:rPr lang="en-US" altLang="zh-TW" dirty="0">
                <a:solidFill>
                  <a:schemeClr val="accent5"/>
                </a:solidFill>
              </a:rPr>
              <a:t> </a:t>
            </a:r>
            <a:r>
              <a:rPr lang="en-US" altLang="zh-TW" dirty="0"/>
              <a:t>displays a 6-digit PIN code on one device, and the user needs to type the PIN on the other.</a:t>
            </a:r>
          </a:p>
          <a:p>
            <a:pPr lvl="1" fontAlgn="base"/>
            <a:r>
              <a:rPr lang="en-US" altLang="zh-TW" i="1" dirty="0">
                <a:solidFill>
                  <a:schemeClr val="accent5"/>
                </a:solidFill>
              </a:rPr>
              <a:t>Numeric Comparison</a:t>
            </a:r>
            <a:r>
              <a:rPr lang="en-US" altLang="zh-TW" dirty="0"/>
              <a:t>, introduced in BLE version 4.2, displays 6-digit PIN codes on both devices and the user needs to confirm that they are identical.</a:t>
            </a:r>
          </a:p>
          <a:p>
            <a:pPr lvl="1"/>
            <a:r>
              <a:rPr lang="en-US" altLang="zh-TW" i="1" dirty="0">
                <a:solidFill>
                  <a:schemeClr val="accent5"/>
                </a:solidFill>
              </a:rPr>
              <a:t>Out-of-band (OOB) </a:t>
            </a:r>
            <a:r>
              <a:rPr lang="en-US" altLang="zh-TW" dirty="0"/>
              <a:t>is directly provided with a shared key and assumes the key has been securely established via an alternative OOB channel. </a:t>
            </a:r>
          </a:p>
          <a:p>
            <a:r>
              <a:rPr lang="en-US" altLang="zh-TW" dirty="0"/>
              <a:t>Devices can negotiate and select one based on their I/O capabilities</a:t>
            </a:r>
          </a:p>
          <a:p>
            <a:endParaRPr kumimoji="1" lang="zh-TW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284790" y="2639029"/>
            <a:ext cx="10716710" cy="11458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4574948" y="2228808"/>
            <a:ext cx="5309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Can be broken by a passive eavesdropper!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905C5E-9B32-0F4C-9619-6A57316C3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2A285E-A7CD-7443-9186-319F63C2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706151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Device pairing in </a:t>
            </a:r>
            <a:r>
              <a:rPr lang="en-US" altLang="zh-TW" sz="4000" i="1" dirty="0"/>
              <a:t>Bluetooth Low Energy</a:t>
            </a:r>
            <a:r>
              <a:rPr lang="en-US" altLang="zh-TW" sz="4000" dirty="0"/>
              <a:t> (BLE)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88457"/>
            <a:ext cx="10515600" cy="1474794"/>
          </a:xfrm>
        </p:spPr>
        <p:txBody>
          <a:bodyPr/>
          <a:lstStyle/>
          <a:p>
            <a:pPr fontAlgn="base"/>
            <a:r>
              <a:rPr lang="en-US" altLang="zh-TW" i="1" dirty="0">
                <a:solidFill>
                  <a:schemeClr val="accent6"/>
                </a:solidFill>
              </a:rPr>
              <a:t>Just Works</a:t>
            </a:r>
            <a:r>
              <a:rPr lang="en-US" altLang="zh-TW" dirty="0">
                <a:solidFill>
                  <a:schemeClr val="accent6"/>
                </a:solidFill>
              </a:rPr>
              <a:t> </a:t>
            </a:r>
            <a:r>
              <a:rPr lang="en-US" altLang="zh-TW" dirty="0"/>
              <a:t>provides no authentication.</a:t>
            </a:r>
          </a:p>
          <a:p>
            <a:pPr fontAlgn="base"/>
            <a:r>
              <a:rPr lang="en-US" altLang="zh-TW" i="1" dirty="0">
                <a:solidFill>
                  <a:schemeClr val="accent6"/>
                </a:solidFill>
              </a:rPr>
              <a:t>Passkey Entry</a:t>
            </a:r>
            <a:r>
              <a:rPr lang="en-US" altLang="zh-TW" dirty="0">
                <a:solidFill>
                  <a:schemeClr val="accent6"/>
                </a:solidFill>
              </a:rPr>
              <a:t> </a:t>
            </a:r>
            <a:r>
              <a:rPr lang="en-US" altLang="zh-TW" dirty="0"/>
              <a:t>displays a 6-digit PIN code on one device, and the user needs to type the PIN on the other.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969380" y="6058908"/>
            <a:ext cx="99686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222222"/>
                </a:solidFill>
                <a:latin typeface="Arial" charset="0"/>
              </a:rPr>
              <a:t>Ryan, Mike. "Bluetooth: with low energy comes low security." </a:t>
            </a:r>
            <a:r>
              <a:rPr lang="en-US" sz="1050" i="1" dirty="0">
                <a:solidFill>
                  <a:srgbClr val="222222"/>
                </a:solidFill>
                <a:latin typeface="Arial" charset="0"/>
              </a:rPr>
              <a:t>Presented as part of the 7th USENIX Workshop on Offensive Technologies</a:t>
            </a:r>
            <a:r>
              <a:rPr lang="en-US" sz="1050" dirty="0">
                <a:solidFill>
                  <a:srgbClr val="222222"/>
                </a:solidFill>
                <a:latin typeface="Arial" charset="0"/>
              </a:rPr>
              <a:t>. 2013.</a:t>
            </a:r>
            <a:endParaRPr lang="en-US" sz="1050" dirty="0"/>
          </a:p>
        </p:txBody>
      </p:sp>
      <p:sp>
        <p:nvSpPr>
          <p:cNvPr id="6" name="Rectangle 5"/>
          <p:cNvSpPr/>
          <p:nvPr/>
        </p:nvSpPr>
        <p:spPr>
          <a:xfrm>
            <a:off x="838200" y="1870076"/>
            <a:ext cx="10515600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400" dirty="0"/>
              <a:t>“</a:t>
            </a:r>
            <a:r>
              <a:rPr lang="en-US" altLang="zh-TW" sz="2400" dirty="0">
                <a:solidFill>
                  <a:srgbClr val="FF0000"/>
                </a:solidFill>
              </a:rPr>
              <a:t>None of the pairing methods [in LE legacy pairing] provide protection against a passive eavesdropper </a:t>
            </a:r>
            <a:r>
              <a:rPr lang="en-US" altLang="zh-TW" sz="2400" dirty="0"/>
              <a:t>during the pairing process as predictable or easily established values for TK are used. </a:t>
            </a:r>
            <a:r>
              <a:rPr lang="en-US" altLang="zh-TW" sz="2400" dirty="0">
                <a:solidFill>
                  <a:srgbClr val="FF0000"/>
                </a:solidFill>
              </a:rPr>
              <a:t>If the pairing information is distributed without an eavesdropper being present </a:t>
            </a:r>
            <a:r>
              <a:rPr lang="en-US" altLang="zh-TW" sz="2400" dirty="0"/>
              <a:t>then all the pairing methods provide confidentiality.” </a:t>
            </a:r>
            <a:br>
              <a:rPr lang="en-US" altLang="zh-TW" sz="2400" dirty="0"/>
            </a:br>
            <a:r>
              <a:rPr lang="en-US" altLang="zh-TW" sz="2400" dirty="0"/>
              <a:t>--</a:t>
            </a:r>
            <a:r>
              <a:rPr lang="zh-TW" altLang="en-US" sz="2400" dirty="0"/>
              <a:t> </a:t>
            </a:r>
            <a:r>
              <a:rPr lang="en-US" altLang="zh-TW" sz="2400" dirty="0"/>
              <a:t>Bluetooth Core Spec</a:t>
            </a:r>
            <a:endParaRPr lang="zh-TW" altLang="en-US" sz="24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C9E296-9E76-E143-8E51-6148BAB7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8834E8-A2CE-8F4F-92CC-C795EFBD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407085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Device pairing in </a:t>
            </a:r>
            <a:r>
              <a:rPr lang="en-US" altLang="zh-TW" sz="4000" i="1" dirty="0"/>
              <a:t>Bluetooth Low Energy</a:t>
            </a:r>
            <a:r>
              <a:rPr lang="en-US" altLang="zh-TW" sz="4000" dirty="0"/>
              <a:t> (BLE) </a:t>
            </a:r>
            <a:endParaRPr lang="en-US" sz="40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 key exchange protocol depends on a temporary key (TK) obtained from pairing</a:t>
            </a:r>
          </a:p>
          <a:p>
            <a:pPr lvl="1"/>
            <a:r>
              <a:rPr lang="en-US" dirty="0"/>
              <a:t>TK = 128-bit temporary key</a:t>
            </a:r>
          </a:p>
          <a:p>
            <a:pPr lvl="1"/>
            <a:r>
              <a:rPr lang="en-US" altLang="zh-TW" dirty="0"/>
              <a:t>value depends on pairing mode</a:t>
            </a:r>
          </a:p>
          <a:p>
            <a:r>
              <a:rPr lang="en-US" dirty="0"/>
              <a:t>All values used to calculate the confirm value are exchanged in plaintext over the air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899597" y="5756921"/>
            <a:ext cx="2185608" cy="1085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40792" y="5812264"/>
            <a:ext cx="222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Params</a:t>
            </a:r>
            <a:r>
              <a:rPr lang="en-US" sz="1600" dirty="0"/>
              <a:t>, confirm value exchanged in plaintext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3891" y="4565105"/>
            <a:ext cx="135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 passive eavesdropper</a:t>
            </a:r>
          </a:p>
        </p:txBody>
      </p:sp>
      <p:pic>
        <p:nvPicPr>
          <p:cNvPr id="14" name="Picture 2" descr="mage result for airpo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6874" y="4804706"/>
            <a:ext cx="872219" cy="168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age result for iphone airpods pair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264" y="5220519"/>
            <a:ext cx="1033068" cy="210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196233" y="4392524"/>
            <a:ext cx="1500250" cy="1174172"/>
            <a:chOff x="4796335" y="3605656"/>
            <a:chExt cx="3506690" cy="27604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6335" y="3942159"/>
              <a:ext cx="2355923" cy="235592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2542" y="3605656"/>
              <a:ext cx="2760483" cy="2760485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5613538" y="3814010"/>
              <a:ext cx="675973" cy="6406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5C1E0-478A-354D-93FE-6F4CEFE3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45A91-D679-784B-8054-87A382B8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26694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Device pairing in </a:t>
            </a:r>
            <a:r>
              <a:rPr lang="en-US" altLang="zh-TW" sz="4000" i="1" dirty="0"/>
              <a:t>Bluetooth Low Energy</a:t>
            </a:r>
            <a:r>
              <a:rPr lang="en-US" altLang="zh-TW" sz="4000" dirty="0"/>
              <a:t> (BLE) 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838200" y="5993101"/>
            <a:ext cx="10515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222222"/>
                </a:solidFill>
                <a:latin typeface="Arial" charset="0"/>
              </a:rPr>
              <a:t>Ryan, Mike. "Bluetooth: with low energy comes low security." </a:t>
            </a:r>
            <a:r>
              <a:rPr lang="en-US" sz="1050" i="1" dirty="0">
                <a:solidFill>
                  <a:srgbClr val="222222"/>
                </a:solidFill>
                <a:latin typeface="Arial" charset="0"/>
              </a:rPr>
              <a:t>Presented as part of the 7th USENIX Workshop on Offensive Technologies</a:t>
            </a:r>
            <a:r>
              <a:rPr lang="en-US" sz="1050" dirty="0">
                <a:solidFill>
                  <a:srgbClr val="222222"/>
                </a:solidFill>
                <a:latin typeface="Arial" charset="0"/>
              </a:rPr>
              <a:t>. 2013.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8073511" y="5010058"/>
            <a:ext cx="3611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 passive eavesdropper can brute force to recover TK.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An offline brute force attack is mounted to recover a secret value when all other values are transmitted over the air.</a:t>
            </a:r>
          </a:p>
          <a:p>
            <a:endParaRPr kumimoji="1" lang="zh-TW" altLang="en-US" dirty="0"/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87" y="3002113"/>
            <a:ext cx="5781704" cy="288165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841630" y="3187338"/>
            <a:ext cx="2293216" cy="1719444"/>
            <a:chOff x="4796335" y="3605656"/>
            <a:chExt cx="3454349" cy="270814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6335" y="3942159"/>
              <a:ext cx="2355923" cy="235592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2541" y="3605656"/>
              <a:ext cx="2708143" cy="2708145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5613538" y="3814010"/>
              <a:ext cx="675973" cy="6406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7F291-1A06-B64F-A73E-D95A5F5D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172DA-7045-5543-9C66-5D2B8170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97962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1721"/>
          </a:xfrm>
        </p:spPr>
        <p:txBody>
          <a:bodyPr/>
          <a:lstStyle/>
          <a:p>
            <a:r>
              <a:rPr kumimoji="1" lang="en-US" altLang="zh-TW" dirty="0"/>
              <a:t>Security Challenges</a:t>
            </a:r>
            <a:endParaRPr kumimoji="1" lang="zh-TW" alt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8200" y="2463340"/>
            <a:ext cx="11239500" cy="4262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Conventional security mechanisms don’t work well because</a:t>
            </a:r>
          </a:p>
          <a:p>
            <a:pPr lvl="0"/>
            <a:r>
              <a:rPr lang="en-US" altLang="zh-TW" b="1" dirty="0"/>
              <a:t>Constrained capabilities and resources</a:t>
            </a:r>
            <a:endParaRPr lang="en-US" altLang="zh-TW" dirty="0"/>
          </a:p>
          <a:p>
            <a:pPr lvl="1"/>
            <a:r>
              <a:rPr lang="en-US" altLang="zh-TW" dirty="0"/>
              <a:t>Limited power, memory, computation, communication range, bandwidth, packet size, user interface, code size, etc.</a:t>
            </a:r>
            <a:endParaRPr kumimoji="1" lang="en-US" altLang="zh-TW" dirty="0"/>
          </a:p>
          <a:p>
            <a:pPr lvl="1"/>
            <a:r>
              <a:rPr lang="en-US" altLang="zh-TW" dirty="0"/>
              <a:t>Most existing security mechanisms are too expensive to be applied directly</a:t>
            </a:r>
          </a:p>
          <a:p>
            <a:r>
              <a:rPr kumimoji="1" lang="en-US" altLang="zh-TW" b="1" dirty="0"/>
              <a:t>Diverse communication technologies</a:t>
            </a:r>
            <a:endParaRPr lang="en-US" altLang="zh-TW" b="1" dirty="0"/>
          </a:p>
          <a:p>
            <a:pPr lvl="1"/>
            <a:r>
              <a:rPr kumimoji="1" lang="en-US" altLang="zh-TW" dirty="0"/>
              <a:t>Lack of interoperability(</a:t>
            </a:r>
            <a:r>
              <a:rPr kumimoji="1" lang="zh-TW" altLang="en-US" dirty="0"/>
              <a:t>互通</a:t>
            </a:r>
            <a:r>
              <a:rPr kumimoji="1" lang="en-US" altLang="zh-TW" dirty="0"/>
              <a:t>): Needs gateways for translation, which increases complexity and cost</a:t>
            </a:r>
            <a:r>
              <a:rPr lang="en-US" altLang="zh-TW" dirty="0"/>
              <a:t> </a:t>
            </a:r>
          </a:p>
          <a:p>
            <a:pPr lvl="1"/>
            <a:r>
              <a:rPr kumimoji="1" lang="en-US" altLang="zh-TW" dirty="0"/>
              <a:t>Some are proprietary and thus lack of public scrutiny </a:t>
            </a:r>
          </a:p>
        </p:txBody>
      </p:sp>
      <p:pic>
        <p:nvPicPr>
          <p:cNvPr id="16" name="Picture 24" descr="mage result for zigb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052" y="1247903"/>
            <a:ext cx="1481888" cy="8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395326" y="1441851"/>
            <a:ext cx="1363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6LowPAN</a:t>
            </a:r>
            <a:endParaRPr lang="zh-TW" alt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8352617" y="1458202"/>
            <a:ext cx="534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/>
              <a:t>5G</a:t>
            </a:r>
            <a:endParaRPr lang="zh-TW" altLang="en-US" sz="2400" dirty="0"/>
          </a:p>
        </p:txBody>
      </p:sp>
      <p:pic>
        <p:nvPicPr>
          <p:cNvPr id="19" name="Picture 38" descr="?????????????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6738" y="1373896"/>
            <a:ext cx="964014" cy="5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245" y="1253466"/>
            <a:ext cx="874619" cy="734543"/>
          </a:xfrm>
          <a:prstGeom prst="rect">
            <a:avLst/>
          </a:prstGeom>
        </p:spPr>
      </p:pic>
      <p:pic>
        <p:nvPicPr>
          <p:cNvPr id="21" name="Picture 14" descr="mage result for wifi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4728"/>
            <a:ext cx="992399" cy="58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mage result for bluetooth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74" y="1291437"/>
            <a:ext cx="1013929" cy="7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8" t="20273" r="30748" b="22179"/>
          <a:stretch/>
        </p:blipFill>
        <p:spPr bwMode="auto">
          <a:xfrm>
            <a:off x="2441678" y="1209221"/>
            <a:ext cx="1004557" cy="9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99" y="1282024"/>
            <a:ext cx="1315346" cy="7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0" descr="mage result for lora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69" y="1209221"/>
            <a:ext cx="1009255" cy="100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385A8-E0E1-5046-879A-5C0BBF30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A8851-5F55-8A48-9B68-83D09E7C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3198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IETF Standardization Endeavors</a:t>
            </a:r>
            <a:endParaRPr kumimoji="1" lang="zh-TW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r>
              <a:rPr lang="en-US" altLang="zh-TW" b="1" dirty="0"/>
              <a:t>Interoperable</a:t>
            </a:r>
            <a:r>
              <a:rPr lang="en-US" altLang="zh-TW" dirty="0"/>
              <a:t>: </a:t>
            </a:r>
            <a:r>
              <a:rPr kumimoji="1" lang="en-US" altLang="zh-TW" dirty="0"/>
              <a:t>converge toward </a:t>
            </a:r>
            <a:r>
              <a:rPr lang="en-US" altLang="zh-TW" dirty="0"/>
              <a:t>a unified, </a:t>
            </a:r>
            <a:r>
              <a:rPr kumimoji="1" lang="en-US" altLang="zh-TW" dirty="0"/>
              <a:t>all IP-based stack</a:t>
            </a:r>
          </a:p>
          <a:p>
            <a:r>
              <a:rPr kumimoji="1" lang="en-US" altLang="zh-TW" b="1" dirty="0"/>
              <a:t>Lightweight</a:t>
            </a:r>
            <a:r>
              <a:rPr kumimoji="1" lang="en-US" altLang="zh-TW" dirty="0"/>
              <a:t>: </a:t>
            </a:r>
            <a:r>
              <a:rPr lang="en-US" altLang="zh-TW" dirty="0"/>
              <a:t>reducing code/memory footprint, stateless, header compression, using raw public keys and pre-shared keys</a:t>
            </a:r>
            <a:r>
              <a:rPr lang="mr-IN" altLang="zh-TW" dirty="0"/>
              <a:t>…</a:t>
            </a:r>
            <a:endParaRPr lang="en-US" altLang="zh-TW" dirty="0"/>
          </a:p>
        </p:txBody>
      </p:sp>
      <p:grpSp>
        <p:nvGrpSpPr>
          <p:cNvPr id="9" name="Group 8"/>
          <p:cNvGrpSpPr/>
          <p:nvPr/>
        </p:nvGrpSpPr>
        <p:grpSpPr>
          <a:xfrm>
            <a:off x="1715428" y="3035500"/>
            <a:ext cx="6872657" cy="3166605"/>
            <a:chOff x="998743" y="2236500"/>
            <a:chExt cx="6872657" cy="3166605"/>
          </a:xfrm>
        </p:grpSpPr>
        <p:sp>
          <p:nvSpPr>
            <p:cNvPr id="10" name="Rectangle 9"/>
            <p:cNvSpPr/>
            <p:nvPr/>
          </p:nvSpPr>
          <p:spPr bwMode="auto">
            <a:xfrm>
              <a:off x="5237301" y="4722215"/>
              <a:ext cx="2513904" cy="6808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6LoWPAN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237301" y="4041325"/>
              <a:ext cx="2513904" cy="6808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UDP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237301" y="3360435"/>
              <a:ext cx="2513904" cy="6808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effectLst/>
                  <a:latin typeface="Calibri"/>
                  <a:cs typeface="Calibri"/>
                </a:rPr>
                <a:t>DTLS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237301" y="2687910"/>
              <a:ext cx="2513904" cy="6808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err="1">
                  <a:latin typeface="Calibri"/>
                  <a:cs typeface="Calibri"/>
                </a:rPr>
                <a:t>CoAP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121302" y="4722215"/>
              <a:ext cx="2513904" cy="6808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IPv4 / IPv6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121302" y="4041325"/>
              <a:ext cx="2513904" cy="6808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latin typeface="Calibri"/>
                  <a:cs typeface="Calibri"/>
                </a:rPr>
                <a:t>TC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P / UDP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121302" y="3360435"/>
              <a:ext cx="2513904" cy="6808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effectLst/>
                  <a:latin typeface="Calibri"/>
                  <a:cs typeface="Calibri"/>
                </a:rPr>
                <a:t>TLS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121302" y="2687910"/>
              <a:ext cx="2513904" cy="6808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latin typeface="Calibri"/>
                  <a:cs typeface="Calibri"/>
                </a:rPr>
                <a:t>HTTP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4202933" y="3862740"/>
              <a:ext cx="497543" cy="510667"/>
            </a:xfrm>
            <a:prstGeom prst="rightArrow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98743" y="2236500"/>
              <a:ext cx="2701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TCP/IP Protocol Stack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49277" y="2236500"/>
              <a:ext cx="2822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Potential </a:t>
              </a:r>
              <a:r>
                <a:rPr lang="en-US" b="1" dirty="0" err="1"/>
                <a:t>IoT</a:t>
              </a:r>
              <a:r>
                <a:rPr lang="en-US" b="1" dirty="0"/>
                <a:t> Protocol Stack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00671" y="3220042"/>
              <a:ext cx="1602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Lightweight counterpart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522620" y="5516990"/>
            <a:ext cx="3669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/>
              <a:t>IPv6 over Low-Power Wireless Personal Area Networks </a:t>
            </a:r>
            <a:endParaRPr lang="zh-TW" altLang="en-US" dirty="0"/>
          </a:p>
        </p:txBody>
      </p:sp>
      <p:sp>
        <p:nvSpPr>
          <p:cNvPr id="23" name="Rectangle 22"/>
          <p:cNvSpPr/>
          <p:nvPr/>
        </p:nvSpPr>
        <p:spPr>
          <a:xfrm>
            <a:off x="8522620" y="4167800"/>
            <a:ext cx="2484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/>
              <a:t>Datagram Transport Layer Security</a:t>
            </a:r>
            <a:endParaRPr lang="zh-TW" altLang="en-US" dirty="0"/>
          </a:p>
        </p:txBody>
      </p:sp>
      <p:sp>
        <p:nvSpPr>
          <p:cNvPr id="24" name="Rectangle 23"/>
          <p:cNvSpPr/>
          <p:nvPr/>
        </p:nvSpPr>
        <p:spPr>
          <a:xfrm>
            <a:off x="8522620" y="3397110"/>
            <a:ext cx="2484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dirty="0"/>
              <a:t>Constrained Application Protocol </a:t>
            </a:r>
            <a:endParaRPr lang="zh-TW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509F96-C34E-7F4E-AB91-CECC2D5E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 </a:t>
            </a:r>
            <a:r>
              <a:rPr kumimoji="1" lang="en-US" altLang="zh-TW"/>
              <a:t>| </a:t>
            </a:r>
            <a:r>
              <a:rPr kumimoji="1" lang="zh-TW" altLang="en-US"/>
              <a:t>物聯網通訊協定之資安議題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EE4CE7-242D-BC49-9FA2-9BDAE8067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4590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40F7E-0F1D-AC4C-B1E9-3705EB1CB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IETF Standardization Endeavors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1FB6C-DD78-094B-B56D-E13880662C28}"/>
              </a:ext>
            </a:extLst>
          </p:cNvPr>
          <p:cNvSpPr/>
          <p:nvPr/>
        </p:nvSpPr>
        <p:spPr>
          <a:xfrm>
            <a:off x="694706" y="5065994"/>
            <a:ext cx="2473176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4B5F0-DB25-C542-A8B0-FB634FA9F512}"/>
              </a:ext>
            </a:extLst>
          </p:cNvPr>
          <p:cNvSpPr txBox="1"/>
          <p:nvPr/>
        </p:nvSpPr>
        <p:spPr>
          <a:xfrm>
            <a:off x="1838929" y="52192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59C89-8B3E-DC41-BA95-E41EF0287F5C}"/>
              </a:ext>
            </a:extLst>
          </p:cNvPr>
          <p:cNvSpPr txBox="1"/>
          <p:nvPr/>
        </p:nvSpPr>
        <p:spPr>
          <a:xfrm>
            <a:off x="908417" y="5141116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PHY – IEEE 802.15.4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8E337F-FF9E-E047-B4E0-8B6BF8C48494}"/>
              </a:ext>
            </a:extLst>
          </p:cNvPr>
          <p:cNvSpPr/>
          <p:nvPr/>
        </p:nvSpPr>
        <p:spPr>
          <a:xfrm>
            <a:off x="694706" y="4541080"/>
            <a:ext cx="2473176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54224-B4D3-F547-BC73-2B97F1B43C38}"/>
              </a:ext>
            </a:extLst>
          </p:cNvPr>
          <p:cNvSpPr txBox="1"/>
          <p:nvPr/>
        </p:nvSpPr>
        <p:spPr>
          <a:xfrm>
            <a:off x="908417" y="4616202"/>
            <a:ext cx="2122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MAC – IEEE 802.15.4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9D35BE-AC0A-5643-B010-48441DBEB71D}"/>
              </a:ext>
            </a:extLst>
          </p:cNvPr>
          <p:cNvSpPr/>
          <p:nvPr/>
        </p:nvSpPr>
        <p:spPr>
          <a:xfrm>
            <a:off x="694706" y="4029512"/>
            <a:ext cx="2473176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26638B-E6FB-9E45-8E67-F71F3262C26B}"/>
              </a:ext>
            </a:extLst>
          </p:cNvPr>
          <p:cNvSpPr txBox="1"/>
          <p:nvPr/>
        </p:nvSpPr>
        <p:spPr>
          <a:xfrm>
            <a:off x="1163784" y="4104634"/>
            <a:ext cx="153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6LoWPAN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06AED2-5593-0841-9846-249F0E578761}"/>
              </a:ext>
            </a:extLst>
          </p:cNvPr>
          <p:cNvSpPr/>
          <p:nvPr/>
        </p:nvSpPr>
        <p:spPr>
          <a:xfrm>
            <a:off x="694706" y="3513772"/>
            <a:ext cx="1328952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60D0CB-F6EF-1540-9074-4F6F1E7D18D0}"/>
              </a:ext>
            </a:extLst>
          </p:cNvPr>
          <p:cNvSpPr txBox="1"/>
          <p:nvPr/>
        </p:nvSpPr>
        <p:spPr>
          <a:xfrm>
            <a:off x="1020832" y="3588894"/>
            <a:ext cx="6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IPv6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DA603-2AE4-0B46-B445-8615DDEF245F}"/>
              </a:ext>
            </a:extLst>
          </p:cNvPr>
          <p:cNvSpPr/>
          <p:nvPr/>
        </p:nvSpPr>
        <p:spPr>
          <a:xfrm>
            <a:off x="694706" y="2992204"/>
            <a:ext cx="2473176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9C0AE0-964F-DD47-B46D-F41AD49EA792}"/>
              </a:ext>
            </a:extLst>
          </p:cNvPr>
          <p:cNvSpPr txBox="1"/>
          <p:nvPr/>
        </p:nvSpPr>
        <p:spPr>
          <a:xfrm>
            <a:off x="1162229" y="3079358"/>
            <a:ext cx="153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UDP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535E9AC-C10A-BF44-B550-D36CF8596D0A}"/>
              </a:ext>
            </a:extLst>
          </p:cNvPr>
          <p:cNvSpPr/>
          <p:nvPr/>
        </p:nvSpPr>
        <p:spPr>
          <a:xfrm>
            <a:off x="694706" y="2481091"/>
            <a:ext cx="2473176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7B2D36-2B98-7848-AB0A-B8C9F5F62415}"/>
              </a:ext>
            </a:extLst>
          </p:cNvPr>
          <p:cNvSpPr txBox="1"/>
          <p:nvPr/>
        </p:nvSpPr>
        <p:spPr>
          <a:xfrm>
            <a:off x="1162229" y="2556213"/>
            <a:ext cx="153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DTLS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C1492AE-EDD5-864A-8F30-87615F1643CF}"/>
              </a:ext>
            </a:extLst>
          </p:cNvPr>
          <p:cNvSpPr/>
          <p:nvPr/>
        </p:nvSpPr>
        <p:spPr>
          <a:xfrm>
            <a:off x="694706" y="1955358"/>
            <a:ext cx="2473176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866659-BD06-6646-B8D4-D50B87DE174F}"/>
              </a:ext>
            </a:extLst>
          </p:cNvPr>
          <p:cNvSpPr txBox="1"/>
          <p:nvPr/>
        </p:nvSpPr>
        <p:spPr>
          <a:xfrm>
            <a:off x="1162229" y="2030480"/>
            <a:ext cx="153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CoAP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3F1FDF-5253-5044-9A1D-E27C2C030836}"/>
              </a:ext>
            </a:extLst>
          </p:cNvPr>
          <p:cNvSpPr txBox="1"/>
          <p:nvPr/>
        </p:nvSpPr>
        <p:spPr>
          <a:xfrm>
            <a:off x="3679358" y="4675935"/>
            <a:ext cx="5247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Also used by ZigBee, </a:t>
            </a:r>
            <a:r>
              <a:rPr lang="en-US" sz="2200" dirty="0" err="1"/>
              <a:t>WirelessHART</a:t>
            </a:r>
            <a:r>
              <a:rPr lang="en-US" sz="2200" dirty="0"/>
              <a:t>, </a:t>
            </a:r>
            <a:r>
              <a:rPr lang="en-US" sz="2200" dirty="0" err="1"/>
              <a:t>MiWi</a:t>
            </a:r>
            <a:r>
              <a:rPr lang="en-US" sz="2200" dirty="0"/>
              <a:t>, …</a:t>
            </a:r>
          </a:p>
          <a:p>
            <a:r>
              <a:rPr lang="en-US" sz="2200" dirty="0"/>
              <a:t>802.15.4e implements frequency hopping 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52756E91-2513-FB4D-A7EB-5F30F97462CE}"/>
              </a:ext>
            </a:extLst>
          </p:cNvPr>
          <p:cNvSpPr/>
          <p:nvPr/>
        </p:nvSpPr>
        <p:spPr>
          <a:xfrm>
            <a:off x="3234128" y="4549088"/>
            <a:ext cx="308398" cy="1029366"/>
          </a:xfrm>
          <a:prstGeom prst="rightBrace">
            <a:avLst>
              <a:gd name="adj1" fmla="val 8333"/>
              <a:gd name="adj2" fmla="val 51147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EA9C92-BF9B-D24A-A86A-A53FE4D84E04}"/>
              </a:ext>
            </a:extLst>
          </p:cNvPr>
          <p:cNvSpPr txBox="1"/>
          <p:nvPr/>
        </p:nvSpPr>
        <p:spPr>
          <a:xfrm>
            <a:off x="3679358" y="4079360"/>
            <a:ext cx="51886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Adaptation layer for IPv6 and UDP </a:t>
            </a:r>
            <a:r>
              <a:rPr lang="en-US" dirty="0"/>
              <a:t>(RFC 4944)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507D98-BFBD-FD4E-A24B-3DBB3C3E93DF}"/>
              </a:ext>
            </a:extLst>
          </p:cNvPr>
          <p:cNvSpPr txBox="1"/>
          <p:nvPr/>
        </p:nvSpPr>
        <p:spPr>
          <a:xfrm>
            <a:off x="3679358" y="3558116"/>
            <a:ext cx="83576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RPL: IPv6 routing protocol for low power and lossy networks </a:t>
            </a:r>
            <a:r>
              <a:rPr lang="en-US" dirty="0"/>
              <a:t>(RFC 6550)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94333CF-5EC0-1040-A292-14E01D6A4609}"/>
              </a:ext>
            </a:extLst>
          </p:cNvPr>
          <p:cNvSpPr/>
          <p:nvPr/>
        </p:nvSpPr>
        <p:spPr>
          <a:xfrm>
            <a:off x="2023660" y="3513772"/>
            <a:ext cx="1144220" cy="519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B39019-3F72-1E46-9905-E347BE1B5EF5}"/>
              </a:ext>
            </a:extLst>
          </p:cNvPr>
          <p:cNvSpPr txBox="1"/>
          <p:nvPr/>
        </p:nvSpPr>
        <p:spPr>
          <a:xfrm>
            <a:off x="2230490" y="3607418"/>
            <a:ext cx="6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RPL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1C8355-EB04-E345-B99F-A45687A91500}"/>
              </a:ext>
            </a:extLst>
          </p:cNvPr>
          <p:cNvSpPr txBox="1"/>
          <p:nvPr/>
        </p:nvSpPr>
        <p:spPr>
          <a:xfrm>
            <a:off x="3679358" y="2519686"/>
            <a:ext cx="28830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Datagram TLS </a:t>
            </a:r>
            <a:r>
              <a:rPr lang="en-US" dirty="0"/>
              <a:t>(RFC 6347)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12E68B-1A91-5540-B24E-A1ABB7620DD1}"/>
              </a:ext>
            </a:extLst>
          </p:cNvPr>
          <p:cNvSpPr txBox="1"/>
          <p:nvPr/>
        </p:nvSpPr>
        <p:spPr>
          <a:xfrm>
            <a:off x="4046755" y="1968925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B4A49B-7C7D-F040-A156-E4406CF5ACDD}"/>
              </a:ext>
            </a:extLst>
          </p:cNvPr>
          <p:cNvSpPr txBox="1"/>
          <p:nvPr/>
        </p:nvSpPr>
        <p:spPr>
          <a:xfrm>
            <a:off x="3679358" y="1985230"/>
            <a:ext cx="8134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Constrained Application Protocol </a:t>
            </a:r>
            <a:r>
              <a:rPr lang="en-US" dirty="0" err="1"/>
              <a:t>a.k.a</a:t>
            </a:r>
            <a:r>
              <a:rPr lang="en-US" dirty="0"/>
              <a:t> </a:t>
            </a:r>
            <a:r>
              <a:rPr lang="en-US" sz="2200" dirty="0"/>
              <a:t>HTTP for tiny devices </a:t>
            </a:r>
            <a:r>
              <a:rPr lang="en-US" dirty="0"/>
              <a:t>(RFC 7252)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C5142F-6FF4-D44D-ADD6-B24D1330B803}"/>
              </a:ext>
            </a:extLst>
          </p:cNvPr>
          <p:cNvSpPr/>
          <p:nvPr/>
        </p:nvSpPr>
        <p:spPr>
          <a:xfrm>
            <a:off x="402606" y="6400412"/>
            <a:ext cx="3991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Slides are courtesy of Prof. Adrian </a:t>
            </a:r>
            <a:r>
              <a:rPr lang="en-US" altLang="zh-TW" sz="1200" dirty="0" err="1"/>
              <a:t>Perrig</a:t>
            </a:r>
            <a:r>
              <a:rPr lang="en-US" altLang="zh-TW" sz="1200" dirty="0"/>
              <a:t> and </a:t>
            </a:r>
            <a:r>
              <a:rPr lang="en-US" sz="1200" dirty="0"/>
              <a:t>Piet de </a:t>
            </a:r>
            <a:r>
              <a:rPr lang="en-US" sz="1200" dirty="0" err="1"/>
              <a:t>Vaere</a:t>
            </a:r>
            <a:endParaRPr lang="en-US" altLang="zh-TW" sz="12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E30C3-0172-F245-9E4F-1884684E7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dirty="0"/>
              <a:t>物聯網通訊與網路安全技術  </a:t>
            </a:r>
            <a:r>
              <a:rPr kumimoji="1" lang="en-US" altLang="zh-TW" dirty="0"/>
              <a:t>| </a:t>
            </a:r>
            <a:r>
              <a:rPr kumimoji="1" lang="zh-TW" altLang="en-US" dirty="0"/>
              <a:t>物聯網通訊協定之資安議題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7669B3-CE45-9349-8352-96813778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9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1681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12676</TotalTime>
  <Words>9484</Words>
  <Application>Microsoft Macintosh PowerPoint</Application>
  <PresentationFormat>Widescreen</PresentationFormat>
  <Paragraphs>796</Paragraphs>
  <Slides>65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Noto Sans CJK TC Light</vt:lpstr>
      <vt:lpstr>Arial</vt:lpstr>
      <vt:lpstr>Calibri</vt:lpstr>
      <vt:lpstr>Calibri Light</vt:lpstr>
      <vt:lpstr>Cambria Math</vt:lpstr>
      <vt:lpstr>Courier</vt:lpstr>
      <vt:lpstr>Helvetica Neue</vt:lpstr>
      <vt:lpstr>Noto Sans Light</vt:lpstr>
      <vt:lpstr>Times New Roman</vt:lpstr>
      <vt:lpstr>Wingdings</vt:lpstr>
      <vt:lpstr>Office 佈景主題</vt:lpstr>
      <vt:lpstr>物聯網通訊協定的資安議題 Security Issues in IoT Communication Protocols</vt:lpstr>
      <vt:lpstr>單元目標</vt:lpstr>
      <vt:lpstr>Roadmap</vt:lpstr>
      <vt:lpstr>Outline</vt:lpstr>
      <vt:lpstr>Overview</vt:lpstr>
      <vt:lpstr>Popular communication technologies in IoT</vt:lpstr>
      <vt:lpstr>Security Challenges</vt:lpstr>
      <vt:lpstr>IETF Standardization Endeavors</vt:lpstr>
      <vt:lpstr>IETF Standardization Endeavors</vt:lpstr>
      <vt:lpstr>Security in the IoT stack</vt:lpstr>
      <vt:lpstr>PowerPoint Presentation</vt:lpstr>
      <vt:lpstr>Will embedded systems become powerful enough to run the full IP protocol stack?</vt:lpstr>
      <vt:lpstr>Common Network-layer Attacks</vt:lpstr>
      <vt:lpstr>Common Network-layer Attacks</vt:lpstr>
      <vt:lpstr>Eavesdropping (竊聽)</vt:lpstr>
      <vt:lpstr>Modification (竄改)</vt:lpstr>
      <vt:lpstr>Man-in-the-middle attack (中間人攻擊)</vt:lpstr>
      <vt:lpstr>Replay attack (重送)</vt:lpstr>
      <vt:lpstr>Denial of Service / Jamming (阻斷服務) </vt:lpstr>
      <vt:lpstr>Security Requirements vs. Threats</vt:lpstr>
      <vt:lpstr>Known Vulnerabilities and  Case Studies</vt:lpstr>
      <vt:lpstr>Case Study: ZigBee Worm</vt:lpstr>
      <vt:lpstr>ZigBee Light Link (ZLL) Touchlink commissioning</vt:lpstr>
      <vt:lpstr>How to get the ZLL Master Key</vt:lpstr>
      <vt:lpstr>Attacking ZLL without knowing the Network Key</vt:lpstr>
      <vt:lpstr>ZigBee Over The Air (OTA) updates</vt:lpstr>
      <vt:lpstr>Analysis of Philips OTA updates</vt:lpstr>
      <vt:lpstr>Infecting Hue bulbs</vt:lpstr>
      <vt:lpstr>Can we make a wireless IoT worm?</vt:lpstr>
      <vt:lpstr>How many devices do I need?</vt:lpstr>
      <vt:lpstr>Consequences</vt:lpstr>
      <vt:lpstr>Demo</vt:lpstr>
      <vt:lpstr>Case Study: USB Attacks</vt:lpstr>
      <vt:lpstr>PowerPoint Presentation</vt:lpstr>
      <vt:lpstr>Universal Serial Bus (USB)</vt:lpstr>
      <vt:lpstr>Background: Characteristics of USB</vt:lpstr>
      <vt:lpstr>USB Device Classes</vt:lpstr>
      <vt:lpstr>Why USB Security</vt:lpstr>
      <vt:lpstr>Attack Model: Masquerading</vt:lpstr>
      <vt:lpstr>PowerPoint Presentation</vt:lpstr>
      <vt:lpstr>Attack Model: Masquerading</vt:lpstr>
      <vt:lpstr>PowerPoint Presentation</vt:lpstr>
      <vt:lpstr>Attack Model: Juice Jacking</vt:lpstr>
      <vt:lpstr>PowerPoint Presentation</vt:lpstr>
      <vt:lpstr>Experiments</vt:lpstr>
      <vt:lpstr>PowerPoint Presentation</vt:lpstr>
      <vt:lpstr>Results</vt:lpstr>
      <vt:lpstr>Case Study: Device Pairing</vt:lpstr>
      <vt:lpstr>Device pairing (pairing for short)</vt:lpstr>
      <vt:lpstr>Secure device pairing</vt:lpstr>
      <vt:lpstr>Secure device pairing</vt:lpstr>
      <vt:lpstr>Secure device pairing</vt:lpstr>
      <vt:lpstr>Secure device pairing</vt:lpstr>
      <vt:lpstr>Secure device pairing with OOB</vt:lpstr>
      <vt:lpstr>Secure device pairing with OOB</vt:lpstr>
      <vt:lpstr>Secure device pairing with OOB</vt:lpstr>
      <vt:lpstr>Human-perceivable OOB</vt:lpstr>
      <vt:lpstr>Human-perceivable OOB</vt:lpstr>
      <vt:lpstr>Physically-constrained OOB </vt:lpstr>
      <vt:lpstr>In-band only  (secure device pairing without OOB)</vt:lpstr>
      <vt:lpstr>Device pairing in Bluetooth Low Energy (BLE) </vt:lpstr>
      <vt:lpstr>Device pairing in Bluetooth Low Energy (BLE) </vt:lpstr>
      <vt:lpstr>Device pairing in Bluetooth Low Energy (BLE) </vt:lpstr>
      <vt:lpstr>Device pairing in Bluetooth Low Energy (BLE) </vt:lpstr>
      <vt:lpstr>Device pairing in Bluetooth Low Energy (BLE)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IoT security</dc:title>
  <dc:creator>Microsoft Office 使用者</dc:creator>
  <cp:lastModifiedBy>Microsoft Office User</cp:lastModifiedBy>
  <cp:revision>326</cp:revision>
  <cp:lastPrinted>2019-04-15T05:56:38Z</cp:lastPrinted>
  <dcterms:created xsi:type="dcterms:W3CDTF">2018-04-12T00:49:05Z</dcterms:created>
  <dcterms:modified xsi:type="dcterms:W3CDTF">2020-01-31T05:57:52Z</dcterms:modified>
</cp:coreProperties>
</file>